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2" r:id="rId7"/>
    <p:sldId id="260" r:id="rId8"/>
    <p:sldId id="261" r:id="rId9"/>
    <p:sldId id="266" r:id="rId10"/>
    <p:sldId id="263" r:id="rId11"/>
    <p:sldId id="265" r:id="rId12"/>
    <p:sldId id="264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EDE-7E84-4679-A440-3BEFB7B61B63}" type="datetimeFigureOut">
              <a:rPr lang="hu-HU" smtClean="0"/>
              <a:pPr/>
              <a:t>2019.01.27.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506B-963F-48F1-A5F3-8681A82BC01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EDE-7E84-4679-A440-3BEFB7B61B63}" type="datetimeFigureOut">
              <a:rPr lang="hu-HU" smtClean="0"/>
              <a:pPr/>
              <a:t>2019.01.27.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506B-963F-48F1-A5F3-8681A82BC0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EDE-7E84-4679-A440-3BEFB7B61B63}" type="datetimeFigureOut">
              <a:rPr lang="hu-HU" smtClean="0"/>
              <a:pPr/>
              <a:t>2019.01.27.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506B-963F-48F1-A5F3-8681A82BC0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EDE-7E84-4679-A440-3BEFB7B61B63}" type="datetimeFigureOut">
              <a:rPr lang="hu-HU" smtClean="0"/>
              <a:pPr/>
              <a:t>2019.01.27.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506B-963F-48F1-A5F3-8681A82BC0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EDE-7E84-4679-A440-3BEFB7B61B63}" type="datetimeFigureOut">
              <a:rPr lang="hu-HU" smtClean="0"/>
              <a:pPr/>
              <a:t>2019.01.27.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506B-963F-48F1-A5F3-8681A82BC01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EDE-7E84-4679-A440-3BEFB7B61B63}" type="datetimeFigureOut">
              <a:rPr lang="hu-HU" smtClean="0"/>
              <a:pPr/>
              <a:t>2019.01.27.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506B-963F-48F1-A5F3-8681A82BC0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EDE-7E84-4679-A440-3BEFB7B61B63}" type="datetimeFigureOut">
              <a:rPr lang="hu-HU" smtClean="0"/>
              <a:pPr/>
              <a:t>2019.01.27.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506B-963F-48F1-A5F3-8681A82BC011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EDE-7E84-4679-A440-3BEFB7B61B63}" type="datetimeFigureOut">
              <a:rPr lang="hu-HU" smtClean="0"/>
              <a:pPr/>
              <a:t>2019.01.27.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506B-963F-48F1-A5F3-8681A82BC0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EDE-7E84-4679-A440-3BEFB7B61B63}" type="datetimeFigureOut">
              <a:rPr lang="hu-HU" smtClean="0"/>
              <a:pPr/>
              <a:t>2019.01.27.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506B-963F-48F1-A5F3-8681A82BC0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EDE-7E84-4679-A440-3BEFB7B61B63}" type="datetimeFigureOut">
              <a:rPr lang="hu-HU" smtClean="0"/>
              <a:pPr/>
              <a:t>2019.01.27.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506B-963F-48F1-A5F3-8681A82BC011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26EDE-7E84-4679-A440-3BEFB7B61B63}" type="datetimeFigureOut">
              <a:rPr lang="hu-HU" smtClean="0"/>
              <a:pPr/>
              <a:t>2019.01.27.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506B-963F-48F1-A5F3-8681A82BC01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9F26EDE-7E84-4679-A440-3BEFB7B61B63}" type="datetimeFigureOut">
              <a:rPr lang="hu-HU" smtClean="0"/>
              <a:pPr/>
              <a:t>2019.01.27.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AEF506B-963F-48F1-A5F3-8681A82BC01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-augsburg.de/fakultaeten/fai/" TargetMode="External"/><Relationship Id="rId3" Type="http://schemas.openxmlformats.org/officeDocument/2006/relationships/hyperlink" Target="http://www.wiwi.uni-augsburg.de/" TargetMode="External"/><Relationship Id="rId7" Type="http://schemas.openxmlformats.org/officeDocument/2006/relationships/hyperlink" Target="https://www.uni-augsburg.de/fakultaeten/mntf/" TargetMode="External"/><Relationship Id="rId2" Type="http://schemas.openxmlformats.org/officeDocument/2006/relationships/hyperlink" Target="https://www.kthf.uni-augsburg.de/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hilhist.uni-augsburg.de/de/" TargetMode="External"/><Relationship Id="rId5" Type="http://schemas.openxmlformats.org/officeDocument/2006/relationships/hyperlink" Target="https://www.philso.uni-augsburg.de/de/" TargetMode="External"/><Relationship Id="rId4" Type="http://schemas.openxmlformats.org/officeDocument/2006/relationships/hyperlink" Target="https://www.jura.uni-augsburg.de/de/" TargetMode="External"/><Relationship Id="rId9" Type="http://schemas.openxmlformats.org/officeDocument/2006/relationships/hyperlink" Target="https://www.med.uni-augsburg.de/de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Augsburg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56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7364288" cy="72697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Kollégium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b="1" dirty="0" smtClean="0">
                <a:sym typeface="Wingdings" panose="05000000000000000000" pitchFamily="2" charset="2"/>
              </a:rPr>
              <a:t>LECHBRÜCKE STUDENTENWOHNHEIM</a:t>
            </a:r>
          </a:p>
          <a:p>
            <a:pPr marL="0" indent="0">
              <a:buNone/>
            </a:pPr>
            <a:r>
              <a:rPr lang="hu-HU" b="1" u="sng" dirty="0" smtClean="0">
                <a:sym typeface="Wingdings" panose="05000000000000000000" pitchFamily="2" charset="2"/>
              </a:rPr>
              <a:t>Előnyei: </a:t>
            </a:r>
          </a:p>
          <a:p>
            <a:r>
              <a:rPr lang="hu-HU" dirty="0">
                <a:sym typeface="Wingdings" panose="05000000000000000000" pitchFamily="2" charset="2"/>
              </a:rPr>
              <a:t>K</a:t>
            </a:r>
            <a:r>
              <a:rPr lang="hu-HU" dirty="0" smtClean="0">
                <a:sym typeface="Wingdings" panose="05000000000000000000" pitchFamily="2" charset="2"/>
              </a:rPr>
              <a:t>özel a városközponthoz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Villamosmegálló előtte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ALDI, DM, zöld rész, kosárpálya, parkolási lehetőség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19 emelet, tetőterasz Grill, csodás kilátás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Olcsó (kb. 230 euró/hó) 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Bulik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vendégfogadás</a:t>
            </a:r>
          </a:p>
          <a:p>
            <a:pPr marL="0" indent="0">
              <a:buNone/>
            </a:pPr>
            <a:r>
              <a:rPr lang="hu-HU" b="1" u="sng" dirty="0" smtClean="0">
                <a:sym typeface="Wingdings" panose="05000000000000000000" pitchFamily="2" charset="2"/>
              </a:rPr>
              <a:t>Hátrányok: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Túl nagy, túl sok ember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régi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Takarítás lehetne többször a közös részeken</a:t>
            </a:r>
          </a:p>
          <a:p>
            <a:pPr marL="0" indent="0">
              <a:buNone/>
            </a:pPr>
            <a:endParaRPr lang="hu-HU" dirty="0" smtClean="0">
              <a:sym typeface="Wingdings" panose="05000000000000000000" pitchFamily="2" charset="2"/>
            </a:endParaRPr>
          </a:p>
          <a:p>
            <a:endParaRPr lang="hu-HU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371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134872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229648" y="3094144"/>
            <a:ext cx="3806848" cy="285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79512" y="3041816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11890"/>
            <a:ext cx="3834405" cy="2557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744" y="379511"/>
            <a:ext cx="4131023" cy="2755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725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Hétköznapi élet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685800"/>
            <a:ext cx="8198296" cy="4975448"/>
          </a:xfrm>
        </p:spPr>
        <p:txBody>
          <a:bodyPr>
            <a:normAutofit fontScale="92500"/>
          </a:bodyPr>
          <a:lstStyle/>
          <a:p>
            <a:r>
              <a:rPr lang="hu-HU" dirty="0" err="1" smtClean="0"/>
              <a:t>Tömegközlekedés-</a:t>
            </a:r>
            <a:r>
              <a:rPr lang="hu-HU" b="1" dirty="0" err="1" smtClean="0"/>
              <a:t>Campuscard</a:t>
            </a:r>
            <a:r>
              <a:rPr lang="hu-HU" dirty="0" smtClean="0"/>
              <a:t> (112,5 euro)</a:t>
            </a:r>
            <a:r>
              <a:rPr lang="hu-HU" dirty="0" err="1" smtClean="0"/>
              <a:t>-villamosvonalak</a:t>
            </a:r>
            <a:r>
              <a:rPr lang="hu-HU" dirty="0" smtClean="0"/>
              <a:t>, </a:t>
            </a:r>
            <a:r>
              <a:rPr lang="hu-HU" dirty="0" err="1" smtClean="0"/>
              <a:t>Wifi</a:t>
            </a:r>
            <a:endParaRPr lang="hu-HU" dirty="0" smtClean="0"/>
          </a:p>
          <a:p>
            <a:r>
              <a:rPr lang="hu-HU" dirty="0" smtClean="0"/>
              <a:t>Bevásárlási lehetőség (</a:t>
            </a:r>
            <a:r>
              <a:rPr lang="hu-HU" dirty="0" err="1" smtClean="0"/>
              <a:t>Aldi</a:t>
            </a:r>
            <a:r>
              <a:rPr lang="hu-HU" dirty="0" smtClean="0"/>
              <a:t>, </a:t>
            </a:r>
            <a:r>
              <a:rPr lang="hu-HU" dirty="0" err="1" smtClean="0"/>
              <a:t>Rewe</a:t>
            </a:r>
            <a:r>
              <a:rPr lang="hu-HU" dirty="0" smtClean="0"/>
              <a:t>, éttermek, kávézók, pláza, </a:t>
            </a:r>
            <a:r>
              <a:rPr lang="hu-HU" dirty="0" err="1" smtClean="0"/>
              <a:t>Ikea</a:t>
            </a:r>
            <a:r>
              <a:rPr lang="hu-HU" dirty="0" smtClean="0"/>
              <a:t>, Kontakt)</a:t>
            </a:r>
          </a:p>
          <a:p>
            <a:r>
              <a:rPr lang="hu-HU" dirty="0" smtClean="0"/>
              <a:t>Regisztráció a városban</a:t>
            </a:r>
            <a:r>
              <a:rPr lang="hu-HU" dirty="0" smtClean="0">
                <a:sym typeface="Wingdings" panose="05000000000000000000" pitchFamily="2" charset="2"/>
              </a:rPr>
              <a:t> ajándék </a:t>
            </a:r>
            <a:r>
              <a:rPr lang="hu-HU" b="1" dirty="0" smtClean="0">
                <a:sym typeface="Wingdings" panose="05000000000000000000" pitchFamily="2" charset="2"/>
              </a:rPr>
              <a:t>kuponfüzet-ingyen belépő</a:t>
            </a:r>
            <a:r>
              <a:rPr lang="hu-HU" dirty="0" smtClean="0">
                <a:sym typeface="Wingdings" panose="05000000000000000000" pitchFamily="2" charset="2"/>
              </a:rPr>
              <a:t> a városi múzeumokba, színházba, fürdőbe, állatkertbe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Izgalmas látnivalók, történelmi emlékhelyek</a:t>
            </a:r>
          </a:p>
          <a:p>
            <a:r>
              <a:rPr lang="hu-HU" b="1" dirty="0" err="1" smtClean="0">
                <a:sym typeface="Wingdings" panose="05000000000000000000" pitchFamily="2" charset="2"/>
              </a:rPr>
              <a:t>Plärrer</a:t>
            </a:r>
            <a:endParaRPr lang="hu-HU" b="1" dirty="0" smtClean="0">
              <a:sym typeface="Wingdings" panose="05000000000000000000" pitchFamily="2" charset="2"/>
            </a:endParaRPr>
          </a:p>
          <a:p>
            <a:r>
              <a:rPr lang="hu-HU" b="1" dirty="0" err="1" smtClean="0">
                <a:sym typeface="Wingdings" panose="05000000000000000000" pitchFamily="2" charset="2"/>
              </a:rPr>
              <a:t>Sommernächte</a:t>
            </a:r>
            <a:r>
              <a:rPr lang="hu-HU" b="1" dirty="0" smtClean="0">
                <a:sym typeface="Wingdings" panose="05000000000000000000" pitchFamily="2" charset="2"/>
              </a:rPr>
              <a:t> 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Foci VB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Kirándulások (ESN)</a:t>
            </a:r>
          </a:p>
          <a:p>
            <a:r>
              <a:rPr lang="hu-HU" dirty="0" err="1" smtClean="0">
                <a:sym typeface="Wingdings" panose="05000000000000000000" pitchFamily="2" charset="2"/>
              </a:rPr>
              <a:t>Tramparty</a:t>
            </a:r>
            <a:r>
              <a:rPr lang="hu-HU" dirty="0" smtClean="0">
                <a:sym typeface="Wingdings" panose="05000000000000000000" pitchFamily="2" charset="2"/>
              </a:rPr>
              <a:t>, </a:t>
            </a:r>
            <a:r>
              <a:rPr lang="hu-HU" dirty="0" err="1" smtClean="0">
                <a:sym typeface="Wingdings" panose="05000000000000000000" pitchFamily="2" charset="2"/>
              </a:rPr>
              <a:t>Stammtisch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b="1" dirty="0" err="1" smtClean="0">
                <a:sym typeface="Wingdings" panose="05000000000000000000" pitchFamily="2" charset="2"/>
              </a:rPr>
              <a:t>Bayern-Ticket</a:t>
            </a:r>
            <a:endParaRPr lang="hu-HU" b="1" dirty="0" smtClean="0">
              <a:sym typeface="Wingdings" panose="05000000000000000000" pitchFamily="2" charset="2"/>
            </a:endParaRP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1677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2" y="351674"/>
            <a:ext cx="2916323" cy="388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05893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606" y="433036"/>
            <a:ext cx="2900858" cy="3867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79512" y="4149080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4130143"/>
            <a:ext cx="3590315" cy="269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684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29" y="538481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587" y="384399"/>
            <a:ext cx="4476505" cy="33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35433"/>
            <a:ext cx="4390794" cy="329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128" y="3571379"/>
            <a:ext cx="4068964" cy="3051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95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Köszönjük a figyelmet!</a:t>
            </a:r>
            <a:br>
              <a:rPr lang="hu-HU" dirty="0" smtClean="0"/>
            </a:br>
            <a:r>
              <a:rPr lang="hu-HU" sz="4000" dirty="0" smtClean="0"/>
              <a:t>Gál Anna Emese és Erdélyi Kincső</a:t>
            </a:r>
            <a:endParaRPr lang="hu-HU" sz="49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85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Augsburg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620688"/>
            <a:ext cx="7478216" cy="4608512"/>
          </a:xfrm>
        </p:spPr>
        <p:txBody>
          <a:bodyPr>
            <a:normAutofit/>
          </a:bodyPr>
          <a:lstStyle/>
          <a:p>
            <a:r>
              <a:rPr lang="hu-HU" dirty="0"/>
              <a:t> </a:t>
            </a:r>
            <a:r>
              <a:rPr lang="hu-HU" b="1" dirty="0" smtClean="0"/>
              <a:t>Bajorország</a:t>
            </a:r>
          </a:p>
          <a:p>
            <a:r>
              <a:rPr lang="hu-HU" dirty="0" smtClean="0"/>
              <a:t>250 </a:t>
            </a:r>
            <a:r>
              <a:rPr lang="hu-HU" dirty="0"/>
              <a:t>ezer </a:t>
            </a:r>
            <a:r>
              <a:rPr lang="hu-HU" dirty="0" smtClean="0"/>
              <a:t>lakos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b="1" dirty="0" smtClean="0">
                <a:sym typeface="Wingdings" panose="05000000000000000000" pitchFamily="2" charset="2"/>
              </a:rPr>
              <a:t>harmadik legnagyobb város </a:t>
            </a:r>
            <a:r>
              <a:rPr lang="hu-HU" dirty="0" smtClean="0">
                <a:sym typeface="Wingdings" panose="05000000000000000000" pitchFamily="2" charset="2"/>
              </a:rPr>
              <a:t>Bajorországban</a:t>
            </a:r>
          </a:p>
          <a:p>
            <a:r>
              <a:rPr lang="hu-HU" dirty="0"/>
              <a:t>mai Németország </a:t>
            </a:r>
            <a:r>
              <a:rPr lang="hu-HU" b="1" dirty="0"/>
              <a:t>második legrégebbi </a:t>
            </a:r>
            <a:r>
              <a:rPr lang="hu-HU" dirty="0" smtClean="0"/>
              <a:t>városa</a:t>
            </a:r>
            <a:r>
              <a:rPr lang="hu-HU" dirty="0" smtClean="0">
                <a:sym typeface="Wingdings" panose="05000000000000000000" pitchFamily="2" charset="2"/>
              </a:rPr>
              <a:t>Augustus császár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Augsburgi csata (955)</a:t>
            </a:r>
          </a:p>
          <a:p>
            <a:pPr marL="0" indent="0">
              <a:buNone/>
            </a:pPr>
            <a:endParaRPr lang="hu-HU" dirty="0" smtClean="0">
              <a:sym typeface="Wingdings" panose="05000000000000000000" pitchFamily="2" charset="2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036" y="476672"/>
            <a:ext cx="1632565" cy="187220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564905"/>
            <a:ext cx="3006366" cy="39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0992" y="0"/>
            <a:ext cx="3487936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457845" y="0"/>
            <a:ext cx="3459753" cy="2594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526316"/>
            <a:ext cx="2859782" cy="381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200109"/>
            <a:ext cx="3555608" cy="2666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231" y="3032302"/>
            <a:ext cx="2751769" cy="366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66850" y="345815"/>
            <a:ext cx="3070271" cy="230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698" y="4581128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286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Augsburgi Egyetem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548680"/>
            <a:ext cx="8892480" cy="4968552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/>
              <a:t>1970-ben</a:t>
            </a:r>
            <a:r>
              <a:rPr lang="hu-HU" dirty="0"/>
              <a:t> </a:t>
            </a:r>
            <a:r>
              <a:rPr lang="hu-HU" dirty="0" smtClean="0"/>
              <a:t>alapították</a:t>
            </a:r>
            <a:r>
              <a:rPr lang="hu-HU" dirty="0" smtClean="0">
                <a:sym typeface="Wingdings" panose="05000000000000000000" pitchFamily="2" charset="2"/>
              </a:rPr>
              <a:t> újabb egyetem</a:t>
            </a:r>
            <a:endParaRPr lang="hu-HU" dirty="0"/>
          </a:p>
          <a:p>
            <a:r>
              <a:rPr lang="hu-HU" dirty="0" smtClean="0"/>
              <a:t>Körülbelül </a:t>
            </a:r>
            <a:r>
              <a:rPr lang="hu-HU" b="1" dirty="0" smtClean="0"/>
              <a:t>20000 </a:t>
            </a:r>
            <a:r>
              <a:rPr lang="hu-HU" dirty="0"/>
              <a:t>diák</a:t>
            </a:r>
          </a:p>
          <a:p>
            <a:r>
              <a:rPr lang="hu-HU" b="1" dirty="0"/>
              <a:t>8 szakirány:</a:t>
            </a:r>
          </a:p>
          <a:p>
            <a:r>
              <a:rPr lang="hu-HU" dirty="0" err="1">
                <a:hlinkClick r:id="rId2" tooltip="Katholisch-Theologische Fakultät"/>
              </a:rPr>
              <a:t>Katholisch-Theologische</a:t>
            </a:r>
            <a:r>
              <a:rPr lang="hu-HU" dirty="0">
                <a:hlinkClick r:id="rId2" tooltip="Katholisch-Theologische Fakultät"/>
              </a:rPr>
              <a:t> </a:t>
            </a:r>
            <a:r>
              <a:rPr lang="hu-HU" dirty="0" err="1" smtClean="0">
                <a:hlinkClick r:id="rId2" tooltip="Katholisch-Theologische Fakultät"/>
              </a:rPr>
              <a:t>Fakultät</a:t>
            </a:r>
            <a:r>
              <a:rPr lang="hu-HU" dirty="0" smtClean="0"/>
              <a:t> (teológia)</a:t>
            </a:r>
            <a:endParaRPr lang="hu-HU" dirty="0"/>
          </a:p>
          <a:p>
            <a:r>
              <a:rPr lang="hu-HU" dirty="0" err="1">
                <a:hlinkClick r:id="rId3" tooltip="Wirtschaftswissenschaftliche Fakultät"/>
              </a:rPr>
              <a:t>Wirtschaftswissenschaftliche</a:t>
            </a:r>
            <a:r>
              <a:rPr lang="hu-HU" dirty="0">
                <a:hlinkClick r:id="rId3" tooltip="Wirtschaftswissenschaftliche Fakultät"/>
              </a:rPr>
              <a:t> </a:t>
            </a:r>
            <a:r>
              <a:rPr lang="hu-HU" dirty="0" err="1" smtClean="0">
                <a:hlinkClick r:id="rId3" tooltip="Wirtschaftswissenschaftliche Fakultät"/>
              </a:rPr>
              <a:t>Fakultät</a:t>
            </a:r>
            <a:r>
              <a:rPr lang="hu-HU" dirty="0" smtClean="0"/>
              <a:t> (gazdaságtudomány)</a:t>
            </a:r>
            <a:endParaRPr lang="hu-HU" dirty="0"/>
          </a:p>
          <a:p>
            <a:r>
              <a:rPr lang="hu-HU" dirty="0" err="1">
                <a:hlinkClick r:id="rId4" tooltip="Juristische Fakultät"/>
              </a:rPr>
              <a:t>Juristische</a:t>
            </a:r>
            <a:r>
              <a:rPr lang="hu-HU" dirty="0">
                <a:hlinkClick r:id="rId4" tooltip="Juristische Fakultät"/>
              </a:rPr>
              <a:t> </a:t>
            </a:r>
            <a:r>
              <a:rPr lang="hu-HU" dirty="0" err="1" smtClean="0">
                <a:hlinkClick r:id="rId4" tooltip="Juristische Fakultät"/>
              </a:rPr>
              <a:t>Fakultät</a:t>
            </a:r>
            <a:r>
              <a:rPr lang="hu-HU" dirty="0" smtClean="0"/>
              <a:t> (jog)</a:t>
            </a:r>
            <a:endParaRPr lang="hu-HU" dirty="0"/>
          </a:p>
          <a:p>
            <a:r>
              <a:rPr lang="hu-HU" sz="3000" b="1" dirty="0" err="1">
                <a:hlinkClick r:id="rId5" tooltip="Philosophisch-Sozialwissenschaftliche Fakultät"/>
              </a:rPr>
              <a:t>Philosophisch-Sozialwissenschaftliche</a:t>
            </a:r>
            <a:r>
              <a:rPr lang="hu-HU" sz="3000" b="1" dirty="0">
                <a:hlinkClick r:id="rId5" tooltip="Philosophisch-Sozialwissenschaftliche Fakultät"/>
              </a:rPr>
              <a:t> </a:t>
            </a:r>
            <a:r>
              <a:rPr lang="hu-HU" sz="3000" b="1" dirty="0" err="1" smtClean="0">
                <a:hlinkClick r:id="rId5" tooltip="Philosophisch-Sozialwissenschaftliche Fakultät"/>
              </a:rPr>
              <a:t>Fakultät</a:t>
            </a:r>
            <a:r>
              <a:rPr lang="hu-HU" sz="3000" b="1" dirty="0" smtClean="0"/>
              <a:t> (filozófia-szociális tanulmányok)</a:t>
            </a:r>
            <a:r>
              <a:rPr lang="hu-HU" sz="3000" b="1" dirty="0" smtClean="0">
                <a:sym typeface="Wingdings" panose="05000000000000000000" pitchFamily="2" charset="2"/>
              </a:rPr>
              <a:t>tanító szak</a:t>
            </a:r>
            <a:endParaRPr lang="hu-HU" sz="3000" b="1" dirty="0"/>
          </a:p>
          <a:p>
            <a:r>
              <a:rPr lang="hu-HU" dirty="0" err="1">
                <a:hlinkClick r:id="rId6" tooltip="Philologisch-Historische Fakultät"/>
              </a:rPr>
              <a:t>Philologisch-Historische</a:t>
            </a:r>
            <a:r>
              <a:rPr lang="hu-HU" dirty="0">
                <a:hlinkClick r:id="rId6" tooltip="Philologisch-Historische Fakultät"/>
              </a:rPr>
              <a:t> </a:t>
            </a:r>
            <a:r>
              <a:rPr lang="hu-HU" dirty="0" err="1" smtClean="0">
                <a:hlinkClick r:id="rId6" tooltip="Philologisch-Historische Fakultät"/>
              </a:rPr>
              <a:t>Fakultät</a:t>
            </a:r>
            <a:r>
              <a:rPr lang="hu-HU" dirty="0" smtClean="0"/>
              <a:t> (filológia-történelem)</a:t>
            </a:r>
            <a:endParaRPr lang="hu-HU" dirty="0"/>
          </a:p>
          <a:p>
            <a:r>
              <a:rPr lang="hu-HU" dirty="0" err="1">
                <a:hlinkClick r:id="rId7" tooltip="Mathematisch-Naturwissenschaftliche Fakultät"/>
              </a:rPr>
              <a:t>Mathematisch-Naturwissenschaftlich-Technische</a:t>
            </a:r>
            <a:r>
              <a:rPr lang="hu-HU" dirty="0">
                <a:hlinkClick r:id="rId7" tooltip="Mathematisch-Naturwissenschaftliche Fakultät"/>
              </a:rPr>
              <a:t> </a:t>
            </a:r>
            <a:r>
              <a:rPr lang="hu-HU" dirty="0" err="1" smtClean="0">
                <a:hlinkClick r:id="rId7" tooltip="Mathematisch-Naturwissenschaftliche Fakultät"/>
              </a:rPr>
              <a:t>Fakultät</a:t>
            </a:r>
            <a:r>
              <a:rPr lang="hu-HU" dirty="0" smtClean="0"/>
              <a:t> (matematika, természettudomány)</a:t>
            </a:r>
            <a:endParaRPr lang="hu-HU" dirty="0"/>
          </a:p>
          <a:p>
            <a:r>
              <a:rPr lang="hu-HU" dirty="0" err="1">
                <a:hlinkClick r:id="rId8" tooltip="Fakultät für Angewandte Informatik"/>
              </a:rPr>
              <a:t>Fakultät</a:t>
            </a:r>
            <a:r>
              <a:rPr lang="hu-HU" dirty="0">
                <a:hlinkClick r:id="rId8" tooltip="Fakultät für Angewandte Informatik"/>
              </a:rPr>
              <a:t> </a:t>
            </a:r>
            <a:r>
              <a:rPr lang="hu-HU" dirty="0" err="1">
                <a:hlinkClick r:id="rId8" tooltip="Fakultät für Angewandte Informatik"/>
              </a:rPr>
              <a:t>für</a:t>
            </a:r>
            <a:r>
              <a:rPr lang="hu-HU" dirty="0">
                <a:hlinkClick r:id="rId8" tooltip="Fakultät für Angewandte Informatik"/>
              </a:rPr>
              <a:t> </a:t>
            </a:r>
            <a:r>
              <a:rPr lang="hu-HU" dirty="0" err="1">
                <a:hlinkClick r:id="rId8" tooltip="Fakultät für Angewandte Informatik"/>
              </a:rPr>
              <a:t>Angewandte</a:t>
            </a:r>
            <a:r>
              <a:rPr lang="hu-HU" dirty="0">
                <a:hlinkClick r:id="rId8" tooltip="Fakultät für Angewandte Informatik"/>
              </a:rPr>
              <a:t> </a:t>
            </a:r>
            <a:r>
              <a:rPr lang="hu-HU" dirty="0" err="1" smtClean="0">
                <a:hlinkClick r:id="rId8" tooltip="Fakultät für Angewandte Informatik"/>
              </a:rPr>
              <a:t>Informatik</a:t>
            </a:r>
            <a:r>
              <a:rPr lang="hu-HU" dirty="0" smtClean="0"/>
              <a:t> (informatika)</a:t>
            </a:r>
            <a:endParaRPr lang="hu-HU" dirty="0"/>
          </a:p>
          <a:p>
            <a:r>
              <a:rPr lang="hu-HU" dirty="0" err="1">
                <a:hlinkClick r:id="rId9" tooltip="Medizinische Fakultät"/>
              </a:rPr>
              <a:t>Medizinische</a:t>
            </a:r>
            <a:r>
              <a:rPr lang="hu-HU" dirty="0">
                <a:hlinkClick r:id="rId9" tooltip="Medizinische Fakultät"/>
              </a:rPr>
              <a:t> </a:t>
            </a:r>
            <a:r>
              <a:rPr lang="hu-HU" dirty="0" err="1">
                <a:hlinkClick r:id="rId9" tooltip="Medizinische Fakultät"/>
              </a:rPr>
              <a:t>Fakultät</a:t>
            </a:r>
            <a:r>
              <a:rPr lang="hu-HU" dirty="0"/>
              <a:t> </a:t>
            </a:r>
            <a:r>
              <a:rPr lang="hu-HU" dirty="0" smtClean="0"/>
              <a:t>(orvostudomány) (2020-tól</a:t>
            </a:r>
            <a:r>
              <a:rPr lang="hu-HU" dirty="0"/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86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0"/>
            <a:ext cx="9252520" cy="6336704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Zöld Campus</a:t>
            </a:r>
            <a:r>
              <a:rPr lang="hu-HU" dirty="0" smtClean="0"/>
              <a:t>, állat- és növényvilága gazdag (kacsák, madarak, </a:t>
            </a:r>
            <a:r>
              <a:rPr lang="hu-HU" dirty="0" err="1" smtClean="0"/>
              <a:t>Campuscat</a:t>
            </a:r>
            <a:r>
              <a:rPr lang="hu-HU" dirty="0" smtClean="0"/>
              <a:t>)</a:t>
            </a:r>
          </a:p>
          <a:p>
            <a:r>
              <a:rPr lang="hu-HU" dirty="0" smtClean="0"/>
              <a:t>több mint </a:t>
            </a:r>
            <a:r>
              <a:rPr lang="hu-HU" b="1" dirty="0" smtClean="0"/>
              <a:t>10%-a </a:t>
            </a:r>
            <a:r>
              <a:rPr lang="hu-HU" dirty="0" smtClean="0"/>
              <a:t>a tanulóknak külföldi</a:t>
            </a:r>
          </a:p>
          <a:p>
            <a:r>
              <a:rPr lang="hu-HU" b="1" dirty="0" smtClean="0"/>
              <a:t>nyelvi kurzusok </a:t>
            </a:r>
            <a:r>
              <a:rPr lang="hu-HU" dirty="0" smtClean="0"/>
              <a:t>Erasmus diákoknak és/vagy menekülteknek</a:t>
            </a:r>
          </a:p>
          <a:p>
            <a:r>
              <a:rPr lang="hu-HU" b="1" dirty="0" err="1" smtClean="0"/>
              <a:t>Akademische</a:t>
            </a:r>
            <a:r>
              <a:rPr lang="hu-HU" b="1" dirty="0" smtClean="0"/>
              <a:t> </a:t>
            </a:r>
            <a:r>
              <a:rPr lang="hu-HU" b="1" dirty="0" err="1" smtClean="0"/>
              <a:t>Auslandsamt</a:t>
            </a:r>
            <a:r>
              <a:rPr lang="hu-HU" dirty="0" smtClean="0">
                <a:sym typeface="Wingdings" panose="05000000000000000000" pitchFamily="2" charset="2"/>
              </a:rPr>
              <a:t> Erasmus, interkulturális kurzusok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Nemzetközi nap </a:t>
            </a:r>
          </a:p>
          <a:p>
            <a:r>
              <a:rPr lang="hu-HU" b="1" dirty="0" err="1" smtClean="0">
                <a:sym typeface="Wingdings" panose="05000000000000000000" pitchFamily="2" charset="2"/>
              </a:rPr>
              <a:t>Prüfungsamt</a:t>
            </a:r>
            <a:r>
              <a:rPr lang="hu-HU" dirty="0" smtClean="0">
                <a:sym typeface="Wingdings" panose="05000000000000000000" pitchFamily="2" charset="2"/>
              </a:rPr>
              <a:t> vizsgajelentkezés</a:t>
            </a:r>
            <a:endParaRPr lang="hu-HU" dirty="0" smtClean="0"/>
          </a:p>
          <a:p>
            <a:r>
              <a:rPr lang="hu-HU" b="1" dirty="0" err="1" smtClean="0"/>
              <a:t>Campuscard-</a:t>
            </a:r>
            <a:r>
              <a:rPr lang="hu-HU" dirty="0" smtClean="0"/>
              <a:t> menza, kávézó (2)+tömegközlekedés</a:t>
            </a:r>
          </a:p>
          <a:p>
            <a:r>
              <a:rPr lang="hu-HU" dirty="0"/>
              <a:t>Menza: </a:t>
            </a:r>
            <a:r>
              <a:rPr lang="hu-HU" dirty="0" err="1"/>
              <a:t>Pasta</a:t>
            </a:r>
            <a:r>
              <a:rPr lang="hu-HU" dirty="0"/>
              <a:t>, </a:t>
            </a:r>
            <a:r>
              <a:rPr lang="hu-HU" dirty="0" err="1"/>
              <a:t>Bayerisch-Schwäbisch</a:t>
            </a:r>
            <a:r>
              <a:rPr lang="hu-HU" dirty="0"/>
              <a:t>, </a:t>
            </a:r>
            <a:r>
              <a:rPr lang="hu-HU" dirty="0" err="1"/>
              <a:t>Mediterran</a:t>
            </a:r>
            <a:r>
              <a:rPr lang="hu-HU" dirty="0"/>
              <a:t>, </a:t>
            </a:r>
            <a:r>
              <a:rPr lang="hu-HU" dirty="0" err="1"/>
              <a:t>Salat</a:t>
            </a:r>
            <a:r>
              <a:rPr lang="hu-HU" dirty="0"/>
              <a:t> </a:t>
            </a:r>
            <a:r>
              <a:rPr lang="hu-HU" dirty="0" err="1"/>
              <a:t>Speziall</a:t>
            </a:r>
            <a:r>
              <a:rPr lang="hu-HU" dirty="0"/>
              <a:t>, Grill, </a:t>
            </a:r>
            <a:r>
              <a:rPr lang="hu-HU" dirty="0" err="1"/>
              <a:t>Asia</a:t>
            </a:r>
            <a:r>
              <a:rPr lang="hu-HU" dirty="0" smtClean="0"/>
              <a:t>, Pizza (olcsó, nagy adag)</a:t>
            </a:r>
          </a:p>
          <a:p>
            <a:r>
              <a:rPr lang="hu-HU" dirty="0" smtClean="0"/>
              <a:t>Könyvtárak</a:t>
            </a:r>
          </a:p>
          <a:p>
            <a:r>
              <a:rPr lang="hu-HU" b="1" dirty="0" err="1" smtClean="0"/>
              <a:t>Digicampus</a:t>
            </a:r>
            <a:r>
              <a:rPr lang="hu-HU" b="1" dirty="0" smtClean="0">
                <a:sym typeface="Wingdings" panose="05000000000000000000" pitchFamily="2" charset="2"/>
              </a:rPr>
              <a:t> kurzusok, tananyagok</a:t>
            </a:r>
          </a:p>
          <a:p>
            <a:r>
              <a:rPr lang="hu-HU" b="1" dirty="0" smtClean="0">
                <a:sym typeface="Wingdings" panose="05000000000000000000" pitchFamily="2" charset="2"/>
              </a:rPr>
              <a:t>Internet</a:t>
            </a:r>
          </a:p>
          <a:p>
            <a:r>
              <a:rPr lang="hu-HU" dirty="0" err="1" smtClean="0"/>
              <a:t>Villamosmegáló</a:t>
            </a:r>
            <a:r>
              <a:rPr lang="hu-HU" dirty="0" smtClean="0"/>
              <a:t> a </a:t>
            </a:r>
            <a:r>
              <a:rPr lang="hu-HU" dirty="0"/>
              <a:t>campus előtt</a:t>
            </a:r>
          </a:p>
          <a:p>
            <a:r>
              <a:rPr lang="hu-HU" dirty="0" err="1"/>
              <a:t>Uni</a:t>
            </a:r>
            <a:r>
              <a:rPr lang="hu-HU" dirty="0"/>
              <a:t> Augsburg alkalmazás – </a:t>
            </a:r>
            <a:r>
              <a:rPr lang="hu-HU" dirty="0" smtClean="0"/>
              <a:t>térkép</a:t>
            </a:r>
          </a:p>
          <a:p>
            <a:r>
              <a:rPr lang="hu-HU" b="1" dirty="0" smtClean="0"/>
              <a:t>ESN Augsburg</a:t>
            </a:r>
            <a:endParaRPr lang="hu-HU" b="1" dirty="0"/>
          </a:p>
          <a:p>
            <a:endParaRPr lang="hu-HU" b="1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KÃ©ptalÃ¡lat a kÃ¶vetkezÅre: âaugsburg universitÃ¤t mensaâ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435251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5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84395" y="481261"/>
            <a:ext cx="3890175" cy="2917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74841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1" y="454296"/>
            <a:ext cx="3415533" cy="3501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374841"/>
            <a:ext cx="2552462" cy="3403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2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" y="404664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309" y="404664"/>
            <a:ext cx="3954734" cy="296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52822" y="3230393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856403" y="3501008"/>
            <a:ext cx="3236046" cy="2427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32138" y="3766758"/>
            <a:ext cx="3168353" cy="23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367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Kurzusaink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685800"/>
            <a:ext cx="8208912" cy="4615408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Die </a:t>
            </a:r>
            <a:r>
              <a:rPr lang="hu-HU" dirty="0" err="1" smtClean="0"/>
              <a:t>Deutschen</a:t>
            </a:r>
            <a:r>
              <a:rPr lang="hu-HU" dirty="0" smtClean="0"/>
              <a:t> </a:t>
            </a:r>
            <a:r>
              <a:rPr lang="hu-HU" dirty="0" err="1" smtClean="0"/>
              <a:t>verstehen-interkulturális</a:t>
            </a:r>
            <a:r>
              <a:rPr lang="hu-HU" dirty="0" smtClean="0"/>
              <a:t> kommunikáció</a:t>
            </a:r>
          </a:p>
          <a:p>
            <a:r>
              <a:rPr lang="hu-HU" dirty="0" smtClean="0"/>
              <a:t>Német mint idegen nyelv (</a:t>
            </a:r>
            <a:r>
              <a:rPr lang="hu-HU" dirty="0" err="1" smtClean="0"/>
              <a:t>DaF</a:t>
            </a:r>
            <a:r>
              <a:rPr lang="hu-HU" dirty="0" smtClean="0"/>
              <a:t>)</a:t>
            </a:r>
            <a:r>
              <a:rPr lang="hu-HU" dirty="0" err="1" smtClean="0"/>
              <a:t>-Hallás</a:t>
            </a:r>
            <a:r>
              <a:rPr lang="hu-HU" dirty="0" smtClean="0"/>
              <a:t> utána értés és fonetika C1</a:t>
            </a:r>
          </a:p>
          <a:p>
            <a:r>
              <a:rPr lang="hu-HU" dirty="0" smtClean="0"/>
              <a:t>Német mint idegen nyelv- Szókincs és szöveg C1</a:t>
            </a:r>
          </a:p>
          <a:p>
            <a:r>
              <a:rPr lang="hu-HU" dirty="0" smtClean="0"/>
              <a:t>Német, mint idegen nyelv- Nyelvtan C1</a:t>
            </a:r>
            <a:r>
              <a:rPr lang="hu-HU" dirty="0" smtClean="0">
                <a:sym typeface="Wingdings" panose="05000000000000000000" pitchFamily="2" charset="2"/>
              </a:rPr>
              <a:t> csak </a:t>
            </a:r>
            <a:r>
              <a:rPr lang="hu-HU" b="1" dirty="0" smtClean="0">
                <a:sym typeface="Wingdings" panose="05000000000000000000" pitchFamily="2" charset="2"/>
              </a:rPr>
              <a:t>nem német anyanyelvűek</a:t>
            </a:r>
            <a:r>
              <a:rPr lang="hu-HU" dirty="0" smtClean="0">
                <a:sym typeface="Wingdings" panose="05000000000000000000" pitchFamily="2" charset="2"/>
              </a:rPr>
              <a:t> vehetnek részt, előtte </a:t>
            </a:r>
            <a:r>
              <a:rPr lang="hu-HU" b="1" dirty="0" smtClean="0">
                <a:sym typeface="Wingdings" panose="05000000000000000000" pitchFamily="2" charset="2"/>
              </a:rPr>
              <a:t>szintfelmérő</a:t>
            </a:r>
            <a:r>
              <a:rPr lang="hu-HU" dirty="0" smtClean="0">
                <a:sym typeface="Wingdings" panose="05000000000000000000" pitchFamily="2" charset="2"/>
              </a:rPr>
              <a:t> teszt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Földrajz (</a:t>
            </a:r>
            <a:r>
              <a:rPr lang="hu-HU" dirty="0" err="1" smtClean="0"/>
              <a:t>Landeskunde</a:t>
            </a:r>
            <a:r>
              <a:rPr lang="hu-HU" dirty="0" smtClean="0"/>
              <a:t>)</a:t>
            </a:r>
          </a:p>
          <a:p>
            <a:r>
              <a:rPr lang="hu-HU" dirty="0" smtClean="0"/>
              <a:t>Olasz 1</a:t>
            </a:r>
          </a:p>
          <a:p>
            <a:r>
              <a:rPr lang="hu-HU" dirty="0" smtClean="0"/>
              <a:t>Németország interkulturális szemszögből</a:t>
            </a:r>
          </a:p>
          <a:p>
            <a:r>
              <a:rPr lang="hu-HU" dirty="0" smtClean="0"/>
              <a:t>Jó feladatok matematikából az alsó tagozaton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5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Kollégium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685800"/>
            <a:ext cx="7910264" cy="4255368"/>
          </a:xfrm>
        </p:spPr>
        <p:txBody>
          <a:bodyPr/>
          <a:lstStyle/>
          <a:p>
            <a:r>
              <a:rPr lang="hu-HU" b="1" dirty="0"/>
              <a:t>STUDENTENWERK</a:t>
            </a:r>
            <a:r>
              <a:rPr lang="hu-HU" dirty="0">
                <a:sym typeface="Wingdings" panose="05000000000000000000" pitchFamily="2" charset="2"/>
              </a:rPr>
              <a:t> kiutazás előtt választani </a:t>
            </a:r>
          </a:p>
          <a:p>
            <a:r>
              <a:rPr lang="hu-HU" b="1" dirty="0">
                <a:sym typeface="Wingdings" panose="05000000000000000000" pitchFamily="2" charset="2"/>
              </a:rPr>
              <a:t>6 kollégium </a:t>
            </a:r>
            <a:r>
              <a:rPr lang="hu-HU" dirty="0">
                <a:sym typeface="Wingdings" panose="05000000000000000000" pitchFamily="2" charset="2"/>
              </a:rPr>
              <a:t>(közel a városközponthoz vagy az egyetemhez?)/ magánkollégium</a:t>
            </a:r>
          </a:p>
          <a:p>
            <a:r>
              <a:rPr lang="hu-HU" dirty="0">
                <a:sym typeface="Wingdings" panose="05000000000000000000" pitchFamily="2" charset="2"/>
              </a:rPr>
              <a:t>Saját apartmanok (szoba, fürdőszoba, konyha</a:t>
            </a:r>
            <a:r>
              <a:rPr lang="hu-HU" dirty="0" smtClean="0">
                <a:sym typeface="Wingdings" panose="05000000000000000000" pitchFamily="2" charset="2"/>
              </a:rPr>
              <a:t>)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Kaució (kb.: 300 euró)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Internet beszerelési díj, </a:t>
            </a:r>
            <a:r>
              <a:rPr lang="hu-HU" dirty="0" err="1" smtClean="0">
                <a:sym typeface="Wingdings" panose="05000000000000000000" pitchFamily="2" charset="2"/>
              </a:rPr>
              <a:t>router</a:t>
            </a:r>
            <a:r>
              <a:rPr lang="hu-HU" dirty="0" smtClean="0">
                <a:sym typeface="Wingdings" panose="05000000000000000000" pitchFamily="2" charset="2"/>
              </a:rPr>
              <a:t>, havidíj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Kiköltözéskor 13 euró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55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107</TotalTime>
  <Words>374</Words>
  <Application>Microsoft Office PowerPoint</Application>
  <PresentationFormat>Diavetítés a képernyőre (4:3 oldalarány)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NewsPrint</vt:lpstr>
      <vt:lpstr>Augsburg</vt:lpstr>
      <vt:lpstr>Augsburg</vt:lpstr>
      <vt:lpstr>PowerPoint bemutató</vt:lpstr>
      <vt:lpstr>Augsburgi Egyetem</vt:lpstr>
      <vt:lpstr>PowerPoint bemutató</vt:lpstr>
      <vt:lpstr>PowerPoint bemutató</vt:lpstr>
      <vt:lpstr>PowerPoint bemutató</vt:lpstr>
      <vt:lpstr>Kurzusaink</vt:lpstr>
      <vt:lpstr>Kollégium</vt:lpstr>
      <vt:lpstr>Kollégium</vt:lpstr>
      <vt:lpstr>PowerPoint bemutató</vt:lpstr>
      <vt:lpstr>Hétköznapi élet</vt:lpstr>
      <vt:lpstr>PowerPoint bemutató</vt:lpstr>
      <vt:lpstr>PowerPoint bemutató</vt:lpstr>
      <vt:lpstr>Köszönjük a figyelmet! Gál Anna Emese és Erdélyi Kincső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Augsburg</dc:title>
  <dc:creator>Dell</dc:creator>
  <cp:lastModifiedBy>Olegg</cp:lastModifiedBy>
  <cp:revision>15</cp:revision>
  <dcterms:created xsi:type="dcterms:W3CDTF">2018-11-12T22:09:25Z</dcterms:created>
  <dcterms:modified xsi:type="dcterms:W3CDTF">2019-01-27T12:47:10Z</dcterms:modified>
</cp:coreProperties>
</file>