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2" r:id="rId4"/>
    <p:sldId id="262" r:id="rId5"/>
    <p:sldId id="271" r:id="rId6"/>
    <p:sldId id="270" r:id="rId7"/>
    <p:sldId id="259" r:id="rId8"/>
    <p:sldId id="257" r:id="rId9"/>
    <p:sldId id="258" r:id="rId10"/>
    <p:sldId id="263" r:id="rId11"/>
    <p:sldId id="269" r:id="rId12"/>
    <p:sldId id="268" r:id="rId13"/>
    <p:sldId id="267" r:id="rId14"/>
    <p:sldId id="266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33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42A61D-B64E-4CB2-B928-1C7A2D9C7D4D}" type="datetimeFigureOut">
              <a:rPr lang="hu-HU" smtClean="0"/>
              <a:pPr/>
              <a:t>2017.11.02.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68C715-93E7-4907-992E-9341E092F3D8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fe.com/EN/viajeros/" TargetMode="External"/><Relationship Id="rId2" Type="http://schemas.openxmlformats.org/officeDocument/2006/relationships/hyperlink" Target="https://www.momondo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lsa.e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facultadpadreosso.e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noviedo.org/" TargetMode="External"/><Relationship Id="rId2" Type="http://schemas.openxmlformats.org/officeDocument/2006/relationships/hyperlink" Target="http://www.uniovi.es/en/internacional/extranjeros/planifica/aduo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hyperlink" Target="http://aegeeoviedo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hu-HU" sz="7200" dirty="0" smtClean="0"/>
              <a:t>SPANYOLORSZÁG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7272808" cy="1152128"/>
          </a:xfrm>
        </p:spPr>
        <p:txBody>
          <a:bodyPr>
            <a:normAutofit/>
          </a:bodyPr>
          <a:lstStyle/>
          <a:p>
            <a:r>
              <a:rPr lang="hu-HU" sz="5400" dirty="0" smtClean="0"/>
              <a:t>OVIEDO - ERASMUS</a:t>
            </a:r>
            <a:endParaRPr lang="hu-HU" sz="5400" dirty="0"/>
          </a:p>
        </p:txBody>
      </p:sp>
      <p:pic>
        <p:nvPicPr>
          <p:cNvPr id="4" name="Kép 3" descr="Képtalálat a következőre: „oviedo university erasmus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7606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Kultúra/Látnivalók</a:t>
            </a:r>
            <a:endParaRPr lang="hu-HU" sz="40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sz="2800" b="1" dirty="0" err="1" smtClean="0"/>
              <a:t>Gijón</a:t>
            </a:r>
            <a:r>
              <a:rPr lang="hu-HU" sz="2800" dirty="0" smtClean="0"/>
              <a:t> városa: (30 percnyi utazás busszal)</a:t>
            </a:r>
          </a:p>
          <a:p>
            <a:pPr>
              <a:buFont typeface="Arial" pitchFamily="34" charset="0"/>
              <a:buChar char="•"/>
            </a:pPr>
            <a:endParaRPr lang="hu-HU" sz="2800" b="1" dirty="0" smtClean="0"/>
          </a:p>
          <a:p>
            <a:pPr>
              <a:buFont typeface="Arial" pitchFamily="34" charset="0"/>
              <a:buChar char="•"/>
            </a:pPr>
            <a:r>
              <a:rPr lang="hu-HU" sz="2800" b="1" dirty="0" smtClean="0"/>
              <a:t> </a:t>
            </a:r>
            <a:r>
              <a:rPr lang="hu-HU" sz="2800" b="1" dirty="0" err="1" smtClean="0"/>
              <a:t>Ribadesella</a:t>
            </a:r>
            <a:r>
              <a:rPr lang="hu-HU" sz="2800" b="1" dirty="0" smtClean="0"/>
              <a:t> (1h)</a:t>
            </a:r>
          </a:p>
          <a:p>
            <a:pPr>
              <a:buFont typeface="Arial" pitchFamily="34" charset="0"/>
              <a:buChar char="•"/>
            </a:pPr>
            <a:endParaRPr lang="hu-HU" sz="2800" b="1" dirty="0" smtClean="0"/>
          </a:p>
          <a:p>
            <a:pPr>
              <a:buFont typeface="Arial" pitchFamily="34" charset="0"/>
              <a:buChar char="•"/>
            </a:pPr>
            <a:endParaRPr lang="hu-HU" sz="2800" dirty="0" smtClean="0"/>
          </a:p>
          <a:p>
            <a:endParaRPr lang="hu-HU" sz="2800" dirty="0" smtClean="0"/>
          </a:p>
          <a:p>
            <a:pPr>
              <a:buFont typeface="Arial" pitchFamily="34" charset="0"/>
              <a:buChar char="•"/>
            </a:pPr>
            <a:endParaRPr lang="hu-HU" sz="2800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</p:txBody>
      </p:sp>
      <p:pic>
        <p:nvPicPr>
          <p:cNvPr id="5" name="Kép 4" descr="Képtalálat a következőre: „gijon”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1484784"/>
            <a:ext cx="42484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apcsolódó kép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933056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https://s-ec.bstatic.com/images/hotel/max1024x768/993/9937691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509120"/>
            <a:ext cx="40324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További érdekességek…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65935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Nemzeti park – </a:t>
            </a:r>
            <a:r>
              <a:rPr lang="hu-HU" dirty="0" err="1" smtClean="0"/>
              <a:t>Picos</a:t>
            </a:r>
            <a:r>
              <a:rPr lang="hu-HU" dirty="0" smtClean="0"/>
              <a:t> de </a:t>
            </a:r>
            <a:r>
              <a:rPr lang="hu-HU" dirty="0" err="1" smtClean="0"/>
              <a:t>Europa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644008" y="1412776"/>
            <a:ext cx="4041775" cy="654843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Covadonga</a:t>
            </a:r>
            <a:r>
              <a:rPr lang="hu-HU" dirty="0" smtClean="0"/>
              <a:t> - </a:t>
            </a:r>
            <a:r>
              <a:rPr lang="hu-HU" dirty="0" err="1" smtClean="0"/>
              <a:t>Cova</a:t>
            </a:r>
            <a:r>
              <a:rPr lang="hu-HU" dirty="0" smtClean="0"/>
              <a:t> </a:t>
            </a:r>
            <a:r>
              <a:rPr lang="hu-HU" dirty="0" err="1" smtClean="0"/>
              <a:t>Dominica</a:t>
            </a:r>
            <a:endParaRPr lang="hu-HU" dirty="0"/>
          </a:p>
        </p:txBody>
      </p:sp>
      <p:pic>
        <p:nvPicPr>
          <p:cNvPr id="10" name="Tartalom helye 9" descr="Picu Urriellu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556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artalom helye 6" descr="Képtalálat a következ&amp;odblac;re: „covadonga”"/>
          <p:cNvPicPr>
            <a:picLocks noGrp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572000" y="4725144"/>
            <a:ext cx="4041775" cy="185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Kapcsolódó ké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492896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Képtalálat a következ&amp;odblac;re: „Cova Dominica”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420888"/>
            <a:ext cx="184594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https://upload.wikimedia.org/wikipedia/commons/thumb/2/22/SotresPanorama.jpg/537px-SotresPanorama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4653136"/>
            <a:ext cx="3758436" cy="19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érdekességek…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3000" dirty="0" err="1"/>
              <a:t>C</a:t>
            </a:r>
            <a:r>
              <a:rPr lang="hu-HU" sz="3000" dirty="0" err="1" smtClean="0"/>
              <a:t>angas</a:t>
            </a:r>
            <a:r>
              <a:rPr lang="hu-HU" sz="3000" dirty="0" smtClean="0"/>
              <a:t> de </a:t>
            </a:r>
            <a:r>
              <a:rPr lang="hu-HU" sz="3000" dirty="0" err="1"/>
              <a:t>O</a:t>
            </a:r>
            <a:r>
              <a:rPr lang="hu-HU" sz="3000" dirty="0" err="1" smtClean="0"/>
              <a:t>nís</a:t>
            </a:r>
            <a:endParaRPr lang="hu-HU" sz="3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hu-HU" sz="3000" dirty="0" err="1" smtClean="0"/>
              <a:t>Playa</a:t>
            </a:r>
            <a:r>
              <a:rPr lang="hu-HU" sz="3000" dirty="0" smtClean="0"/>
              <a:t> de </a:t>
            </a:r>
            <a:r>
              <a:rPr lang="hu-HU" sz="3000" dirty="0" err="1"/>
              <a:t>G</a:t>
            </a:r>
            <a:r>
              <a:rPr lang="hu-HU" sz="3000" dirty="0" err="1" smtClean="0"/>
              <a:t>ulpiyuri</a:t>
            </a:r>
            <a:endParaRPr lang="hu-HU" sz="3000" dirty="0"/>
          </a:p>
        </p:txBody>
      </p:sp>
      <p:pic>
        <p:nvPicPr>
          <p:cNvPr id="7" name="Tartalom helye 6" descr="Képtalálat"/>
          <p:cNvPicPr>
            <a:picLocks noGr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420888"/>
            <a:ext cx="4040188" cy="16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artalom helye 8" descr="Képtalálat a következ&amp;odblac;re: „playa de gulpiyuri”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Képtalálat a következ&amp;odblac;re: „cangas de onis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 descr="Képtalálat a következ&amp;odblac;re: „playa de gulpiyuri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Kép 10" descr="Kapcsolódó kép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4149080"/>
            <a:ext cx="3240360" cy="227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Asztúr</a:t>
            </a:r>
            <a:r>
              <a:rPr lang="hu-HU" dirty="0" smtClean="0"/>
              <a:t> </a:t>
            </a:r>
            <a:r>
              <a:rPr lang="hu-HU" dirty="0" err="1" smtClean="0"/>
              <a:t>gasztro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720080"/>
          </a:xfrm>
        </p:spPr>
        <p:txBody>
          <a:bodyPr/>
          <a:lstStyle/>
          <a:p>
            <a:r>
              <a:rPr lang="hu-HU" sz="3000" dirty="0" smtClean="0"/>
              <a:t>SIDRA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716016" y="1340768"/>
            <a:ext cx="4041775" cy="654843"/>
          </a:xfrm>
        </p:spPr>
        <p:txBody>
          <a:bodyPr>
            <a:normAutofit/>
          </a:bodyPr>
          <a:lstStyle/>
          <a:p>
            <a:r>
              <a:rPr lang="hu-HU" sz="3000" dirty="0" smtClean="0"/>
              <a:t>          FABADA</a:t>
            </a:r>
            <a:endParaRPr lang="hu-HU" sz="3000" dirty="0"/>
          </a:p>
        </p:txBody>
      </p:sp>
      <p:pic>
        <p:nvPicPr>
          <p:cNvPr id="12" name="Tartalom helye 11" descr="Képtalálat a következőre: „SIDRA OVIEDO”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81128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artalom helye 6" descr="Képtalálat a következ&amp;odblac;re: „fabada”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278329"/>
            <a:ext cx="2807295" cy="165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Képtalálat a következ&amp;odblac;re: „fabada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89040"/>
            <a:ext cx="2139315" cy="2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Képtalálat a következőre: „SIDRA OVIEDO”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2276872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https://www.turismoasturias.es/documents/11022/35874/foto1.jpg/41521644-2b8b-4334-a440-f7a2a0c714b2?t=13892144858137a2a0c714b2?t=1389214485813&amp;groupId=11022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2132856"/>
            <a:ext cx="1948136" cy="15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59832" y="4005064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tx2"/>
                </a:solidFill>
              </a:rPr>
              <a:t>PESCADOS y MARISCOS</a:t>
            </a:r>
            <a:endParaRPr lang="hu-HU" sz="2600" b="1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97152"/>
            <a:ext cx="3474648" cy="17229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Oviedo</a:t>
            </a:r>
            <a:r>
              <a:rPr lang="hu-HU" dirty="0" smtClean="0"/>
              <a:t> szülöttei…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Letizia</a:t>
            </a:r>
            <a:r>
              <a:rPr lang="hu-HU" dirty="0" smtClean="0"/>
              <a:t> </a:t>
            </a:r>
            <a:r>
              <a:rPr lang="hu-HU" dirty="0" err="1" smtClean="0"/>
              <a:t>Ortiz</a:t>
            </a:r>
            <a:r>
              <a:rPr lang="hu-HU" dirty="0" smtClean="0"/>
              <a:t> </a:t>
            </a:r>
            <a:r>
              <a:rPr lang="hu-HU" dirty="0" err="1" smtClean="0"/>
              <a:t>Rocasolano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err="1"/>
              <a:t>Fernando</a:t>
            </a:r>
            <a:r>
              <a:rPr lang="hu-HU" dirty="0"/>
              <a:t> </a:t>
            </a:r>
            <a:r>
              <a:rPr lang="hu-HU" dirty="0" err="1"/>
              <a:t>Alonso</a:t>
            </a:r>
            <a:r>
              <a:rPr lang="hu-HU" dirty="0"/>
              <a:t> </a:t>
            </a:r>
            <a:r>
              <a:rPr lang="hu-HU" dirty="0" err="1"/>
              <a:t>Díaz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VI. Fülöp spanyol király felesége, az első nem nemesi származású és 1879 óta az első, spanyol földön született spanyol királyné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Az egyetlen spanyol nemzetiségű Formula–1-es világbajnok, akinek múzeuma nem messze </a:t>
            </a:r>
            <a:r>
              <a:rPr lang="hu-HU" dirty="0" err="1" smtClean="0"/>
              <a:t>Oviedo-tól</a:t>
            </a:r>
            <a:r>
              <a:rPr lang="hu-HU" dirty="0" smtClean="0"/>
              <a:t> északra van.</a:t>
            </a:r>
            <a:endParaRPr lang="hu-HU" dirty="0"/>
          </a:p>
        </p:txBody>
      </p:sp>
      <p:pic>
        <p:nvPicPr>
          <p:cNvPr id="7" name="Kép 6" descr="Képtalálat a következőre: „fernando alonso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37112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Letizia Ortiz y su divertida corona de trenzas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4293096"/>
            <a:ext cx="16316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 jutok el </a:t>
            </a:r>
            <a:r>
              <a:rPr lang="hu-HU" dirty="0" err="1" smtClean="0"/>
              <a:t>Oviedóba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3400" b="1" dirty="0" smtClean="0"/>
              <a:t>Repülővel</a:t>
            </a:r>
          </a:p>
          <a:p>
            <a:pPr>
              <a:buNone/>
            </a:pPr>
            <a:r>
              <a:rPr lang="hu-HU" dirty="0" err="1" smtClean="0"/>
              <a:t>Budapest-Oviedo</a:t>
            </a:r>
            <a:r>
              <a:rPr lang="hu-HU" dirty="0" smtClean="0"/>
              <a:t> </a:t>
            </a:r>
            <a:r>
              <a:rPr lang="hu-HU" b="1" u="sng" dirty="0" smtClean="0"/>
              <a:t>közvetlen</a:t>
            </a:r>
            <a:r>
              <a:rPr lang="hu-HU" u="sng" dirty="0" smtClean="0"/>
              <a:t> </a:t>
            </a:r>
            <a:r>
              <a:rPr lang="hu-HU" b="1" u="sng" dirty="0" smtClean="0"/>
              <a:t>járat</a:t>
            </a:r>
            <a:r>
              <a:rPr lang="hu-HU" u="sng" dirty="0" smtClean="0"/>
              <a:t> </a:t>
            </a:r>
            <a:r>
              <a:rPr lang="hu-HU" dirty="0" smtClean="0"/>
              <a:t>még </a:t>
            </a:r>
            <a:r>
              <a:rPr lang="hu-HU" b="1" dirty="0" smtClean="0"/>
              <a:t>NINCS</a:t>
            </a:r>
            <a:r>
              <a:rPr lang="hu-HU" dirty="0" smtClean="0"/>
              <a:t>!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Átszállásos verzió, különböző várakozási idővel (2h, 8h…): </a:t>
            </a:r>
          </a:p>
          <a:p>
            <a:pPr>
              <a:buNone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err="1" smtClean="0"/>
              <a:t>Bp-Madrid-Oviedo</a:t>
            </a:r>
            <a:r>
              <a:rPr lang="hu-HU" dirty="0" smtClean="0"/>
              <a:t>, </a:t>
            </a:r>
          </a:p>
          <a:p>
            <a:pPr>
              <a:buFontTx/>
              <a:buChar char="-"/>
            </a:pPr>
            <a:r>
              <a:rPr lang="hu-HU" dirty="0" err="1" smtClean="0"/>
              <a:t>Bp-Barcelona-Oviedo</a:t>
            </a:r>
            <a:r>
              <a:rPr lang="hu-HU" dirty="0" smtClean="0"/>
              <a:t>, </a:t>
            </a:r>
          </a:p>
          <a:p>
            <a:pPr>
              <a:buFontTx/>
              <a:buChar char="-"/>
            </a:pPr>
            <a:r>
              <a:rPr lang="hu-HU" dirty="0" err="1" smtClean="0"/>
              <a:t>Bp-Lisszabon-Oviedo</a:t>
            </a:r>
            <a:r>
              <a:rPr lang="hu-HU" dirty="0" smtClean="0"/>
              <a:t>…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 smtClean="0">
                <a:hlinkClick r:id="rId2"/>
              </a:rPr>
              <a:t>https://www.momondo.com/</a:t>
            </a:r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3400" b="1" dirty="0" smtClean="0"/>
              <a:t>Repülővel Madridba+vonat </a:t>
            </a:r>
            <a:r>
              <a:rPr lang="hu-HU" dirty="0" smtClean="0"/>
              <a:t>(kb.4,5h)</a:t>
            </a:r>
          </a:p>
          <a:p>
            <a:pPr>
              <a:buNone/>
            </a:pPr>
            <a:r>
              <a:rPr lang="hu-HU" dirty="0" smtClean="0"/>
              <a:t>(kényelmes,nagy lábterű ülésekkel, igényes mosdóval, </a:t>
            </a:r>
            <a:r>
              <a:rPr lang="hu-HU" dirty="0" err="1" smtClean="0"/>
              <a:t>büfékocsival</a:t>
            </a:r>
            <a:r>
              <a:rPr lang="hu-HU" dirty="0" smtClean="0"/>
              <a:t>, olykor 240km/h sebességgel) </a:t>
            </a:r>
          </a:p>
          <a:p>
            <a:pPr>
              <a:buNone/>
            </a:pPr>
            <a:r>
              <a:rPr lang="hu-HU" dirty="0" smtClean="0">
                <a:hlinkClick r:id="rId3"/>
              </a:rPr>
              <a:t>http://www.renfe.com/EN/viajeros/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sz="3400" b="1" dirty="0" smtClean="0"/>
              <a:t>Repülővel Madridba+busz </a:t>
            </a:r>
            <a:r>
              <a:rPr lang="hu-HU" dirty="0" smtClean="0"/>
              <a:t>(kb.6h)</a:t>
            </a:r>
          </a:p>
          <a:p>
            <a:pPr>
              <a:buNone/>
            </a:pPr>
            <a:r>
              <a:rPr lang="hu-HU" dirty="0" smtClean="0">
                <a:hlinkClick r:id="rId4"/>
              </a:rPr>
              <a:t>https://www.alsa.es/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>
              <a:buNone/>
            </a:pPr>
            <a:r>
              <a:rPr lang="hu-HU" dirty="0" smtClean="0"/>
              <a:t>A busz, illetve a vonat árak, csakúgy mint a repülőké attól függnek mikor/</a:t>
            </a:r>
            <a:r>
              <a:rPr lang="hu-HU" dirty="0" err="1" smtClean="0"/>
              <a:t>ra</a:t>
            </a:r>
            <a:r>
              <a:rPr lang="hu-HU" dirty="0" smtClean="0"/>
              <a:t> foglalod. </a:t>
            </a:r>
          </a:p>
          <a:p>
            <a:endParaRPr lang="hu-HU" dirty="0"/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296144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Oviedo</a:t>
            </a:r>
            <a:r>
              <a:rPr lang="hu-HU" dirty="0" smtClean="0"/>
              <a:t>: </a:t>
            </a:r>
            <a:r>
              <a:rPr lang="hu-HU" sz="2000" dirty="0" smtClean="0"/>
              <a:t>A város nagyon szép, rendezett és tiszta. Első pillanattól fogva magával ragadó a színes, gyönyörű épületei, kellemes beülős helyei, olykor vicces szobrai… </a:t>
            </a:r>
            <a:endParaRPr lang="hu-HU" dirty="0"/>
          </a:p>
        </p:txBody>
      </p:sp>
      <p:sp>
        <p:nvSpPr>
          <p:cNvPr id="25602" name="AutoShape 2" descr="Képtalálat a következőre: „oviedo spai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604" name="AutoShape 4" descr="Képtalálat a következőre: „oviedo spai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2253187" cy="2740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12" y="4293096"/>
            <a:ext cx="1620688" cy="232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2699792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229200"/>
            <a:ext cx="3096344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85184"/>
            <a:ext cx="2880320" cy="1584176"/>
          </a:xfrm>
          <a:prstGeom prst="rect">
            <a:avLst/>
          </a:prstGeom>
        </p:spPr>
      </p:pic>
      <p:pic>
        <p:nvPicPr>
          <p:cNvPr id="10" name="Kép 9" descr="Képtalálat a következőre: „oviedo big ass statues”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53375" y="2636912"/>
            <a:ext cx="11906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Képtalálat a következőre: „oviedo big ass statues”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224" y="2852936"/>
            <a:ext cx="1338064" cy="20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Képtalálat a következőre: „oviedo”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179511" y="206084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Képtalálat a következőre: „oviedo”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99792" y="3356993"/>
            <a:ext cx="277229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1920" y="332656"/>
            <a:ext cx="4834880" cy="10849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FACULTAD PADRE OSSÓ – </a:t>
            </a:r>
            <a:r>
              <a:rPr lang="hu-HU" sz="3100" dirty="0" smtClean="0"/>
              <a:t>ami vár rád itt: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800" dirty="0" smtClean="0">
                <a:hlinkClick r:id="rId2"/>
              </a:rPr>
              <a:t>https://www.facultadpadreosso.es/</a:t>
            </a:r>
            <a:endParaRPr lang="hu-HU" sz="1800" dirty="0" smtClean="0"/>
          </a:p>
          <a:p>
            <a:r>
              <a:rPr lang="hu-HU" sz="1800" dirty="0" smtClean="0"/>
              <a:t>Felújított, modern termek </a:t>
            </a:r>
          </a:p>
          <a:p>
            <a:r>
              <a:rPr lang="hu-HU" sz="1800" dirty="0" smtClean="0"/>
              <a:t>Zöld övezet</a:t>
            </a:r>
          </a:p>
          <a:p>
            <a:r>
              <a:rPr lang="hu-HU" sz="1800" dirty="0" smtClean="0"/>
              <a:t>Barátságos, segítőkész és kedves tanárok, ügyintézők, csoporttársak</a:t>
            </a:r>
          </a:p>
          <a:p>
            <a:r>
              <a:rPr lang="hu-HU" sz="1800" dirty="0" smtClean="0"/>
              <a:t>Csoporttársak jellemzően helyi-környékbeli spanyol diákok – jó lehetőség a spanyol nyelv gyakorlására</a:t>
            </a:r>
          </a:p>
          <a:p>
            <a:r>
              <a:rPr lang="hu-HU" sz="1800" dirty="0" smtClean="0"/>
              <a:t>Kis létszámú csoportok (15-20fő), előadásokkal és sok közösen/párban/mini csoportokban megoldandó/feldolgozandó feladatokkal </a:t>
            </a:r>
            <a:r>
              <a:rPr lang="hu-HU" sz="1800" dirty="0" smtClean="0">
                <a:sym typeface="Wingdings" pitchFamily="2" charset="2"/>
              </a:rPr>
              <a:t></a:t>
            </a:r>
          </a:p>
          <a:p>
            <a:r>
              <a:rPr lang="hu-HU" sz="1800" dirty="0" smtClean="0">
                <a:sym typeface="Wingdings" pitchFamily="2" charset="2"/>
              </a:rPr>
              <a:t>Az angolul meghirdetett tárgyakat teljes mértékben angolul tartják</a:t>
            </a:r>
          </a:p>
          <a:p>
            <a:r>
              <a:rPr lang="hu-HU" sz="1800" dirty="0" smtClean="0">
                <a:sym typeface="Wingdings" pitchFamily="2" charset="2"/>
              </a:rPr>
              <a:t>2017/18 félévi órarend:</a:t>
            </a:r>
          </a:p>
          <a:p>
            <a:pPr>
              <a:buNone/>
            </a:pPr>
            <a:r>
              <a:rPr lang="hu-HU" sz="1800" dirty="0" smtClean="0">
                <a:sym typeface="Wingdings" pitchFamily="2" charset="2"/>
              </a:rPr>
              <a:t>H-K-SZ: 3:15-8:25</a:t>
            </a:r>
          </a:p>
          <a:p>
            <a:pPr>
              <a:buNone/>
            </a:pPr>
            <a:r>
              <a:rPr lang="hu-HU" sz="1800" dirty="0" smtClean="0">
                <a:sym typeface="Wingdings" pitchFamily="2" charset="2"/>
              </a:rPr>
              <a:t>CS: 9:00-11, 3:15-8:25 </a:t>
            </a:r>
          </a:p>
          <a:p>
            <a:pPr>
              <a:buNone/>
            </a:pPr>
            <a:r>
              <a:rPr lang="hu-HU" sz="1800" dirty="0" smtClean="0">
                <a:sym typeface="Wingdings" pitchFamily="2" charset="2"/>
              </a:rPr>
              <a:t>P: 11:00-8:25 </a:t>
            </a:r>
          </a:p>
          <a:p>
            <a:pPr>
              <a:buNone/>
            </a:pPr>
            <a:r>
              <a:rPr lang="hu-HU" sz="1800" dirty="0" smtClean="0">
                <a:sym typeface="Wingdings" pitchFamily="2" charset="2"/>
              </a:rPr>
              <a:t>(lehet nekünk estének számít - ám náluk még ezt követően kezdődik az élet  ráadásul sokáig világos van )</a:t>
            </a: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endParaRPr lang="hu-HU" sz="1800" dirty="0"/>
          </a:p>
        </p:txBody>
      </p:sp>
      <p:pic>
        <p:nvPicPr>
          <p:cNvPr id="9" name="Tartalom helye 8" descr="oviedo padr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39552" y="260648"/>
            <a:ext cx="3209925" cy="12477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908720"/>
            <a:ext cx="5233843" cy="356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s://www.facultadpadreosso.es/webfacultad/images/galeria/original/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908720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facultadpadreosso.es/webfacultad/images/galeria/original/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9075" y="4005064"/>
            <a:ext cx="3666679" cy="2448272"/>
          </a:xfrm>
          <a:prstGeom prst="rect">
            <a:avLst/>
          </a:prstGeom>
          <a:noFill/>
        </p:spPr>
      </p:pic>
      <p:pic>
        <p:nvPicPr>
          <p:cNvPr id="5" name="Picture 4" descr="http://www.facultadpadreosso.es/webfacultad/images/galeria/original/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4365104"/>
            <a:ext cx="3383702" cy="225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Erasmus-os</a:t>
            </a:r>
            <a:r>
              <a:rPr lang="hu-HU" dirty="0" smtClean="0"/>
              <a:t> diákoknak szerveznek: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b="1" u="sng" dirty="0" smtClean="0"/>
              <a:t>Spanyol nyelvtanfolyamokat </a:t>
            </a:r>
          </a:p>
          <a:p>
            <a:r>
              <a:rPr lang="hu-HU" dirty="0" smtClean="0"/>
              <a:t>1 hónapos intenzív, 40 óra</a:t>
            </a:r>
          </a:p>
          <a:p>
            <a:r>
              <a:rPr lang="hu-HU" dirty="0" smtClean="0"/>
              <a:t>4 héten keresztül, napi 2 óra, délután.</a:t>
            </a:r>
          </a:p>
          <a:p>
            <a:pPr>
              <a:buNone/>
            </a:pPr>
            <a:r>
              <a:rPr lang="hu-HU" dirty="0" smtClean="0"/>
              <a:t>(amennyiben nincs délutáni órád részt tudsz venni rajta) </a:t>
            </a:r>
          </a:p>
          <a:p>
            <a:r>
              <a:rPr lang="hu-HU" dirty="0" smtClean="0"/>
              <a:t>Az első félévben 75 euro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HOL?</a:t>
            </a:r>
            <a:r>
              <a:rPr lang="hu-HU" dirty="0" smtClean="0"/>
              <a:t> </a:t>
            </a:r>
          </a:p>
          <a:p>
            <a:r>
              <a:rPr lang="hu-HU" dirty="0" smtClean="0"/>
              <a:t>25 percnyi sétára </a:t>
            </a:r>
            <a:r>
              <a:rPr lang="hu-HU" dirty="0" err="1" smtClean="0"/>
              <a:t>Facultad</a:t>
            </a:r>
            <a:r>
              <a:rPr lang="hu-HU" dirty="0" smtClean="0"/>
              <a:t> </a:t>
            </a:r>
            <a:r>
              <a:rPr lang="hu-HU" dirty="0" err="1" smtClean="0"/>
              <a:t>Padre</a:t>
            </a:r>
            <a:r>
              <a:rPr lang="hu-HU" dirty="0" smtClean="0"/>
              <a:t> </a:t>
            </a:r>
            <a:r>
              <a:rPr lang="hu-HU" dirty="0" err="1" smtClean="0"/>
              <a:t>Ossó-tól</a:t>
            </a:r>
            <a:r>
              <a:rPr lang="hu-HU" dirty="0" smtClean="0"/>
              <a:t> - </a:t>
            </a:r>
            <a:r>
              <a:rPr lang="hu-HU" b="1" dirty="0" smtClean="0"/>
              <a:t>Campus de El Milán  </a:t>
            </a:r>
          </a:p>
        </p:txBody>
      </p:sp>
      <p:pic>
        <p:nvPicPr>
          <p:cNvPr id="5" name="Kép 4" descr="Képtalálat a következőre: „campus del milan”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4149080"/>
            <a:ext cx="359092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Megélhetés / közlekedés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2900" dirty="0" smtClean="0"/>
              <a:t>A boltok/piacok/pékségek választéka fantasztikus minden téren: </a:t>
            </a:r>
          </a:p>
          <a:p>
            <a:pPr>
              <a:buNone/>
            </a:pPr>
            <a:r>
              <a:rPr lang="hu-HU" sz="2900" dirty="0" smtClean="0"/>
              <a:t>Halak, tengeri herkentyűk, sonkák, kolbászok, gyümölcsök… áraik nem feltétlenül magasabbak az otthoniakhoz képest.</a:t>
            </a:r>
          </a:p>
          <a:p>
            <a:pPr>
              <a:buNone/>
            </a:pPr>
            <a:endParaRPr lang="hu-HU" sz="2900" dirty="0" smtClean="0"/>
          </a:p>
          <a:p>
            <a:pPr>
              <a:buNone/>
            </a:pPr>
            <a:r>
              <a:rPr lang="hu-HU" sz="2900" dirty="0" smtClean="0"/>
              <a:t>- </a:t>
            </a:r>
            <a:r>
              <a:rPr lang="hu-HU" sz="2900" dirty="0" err="1" smtClean="0"/>
              <a:t>Baguette</a:t>
            </a:r>
            <a:r>
              <a:rPr lang="hu-HU" sz="2900" dirty="0" smtClean="0"/>
              <a:t>: 0,45-1 euro; - Barack/szilva: 0,98 euro/kg</a:t>
            </a:r>
          </a:p>
          <a:p>
            <a:pPr>
              <a:buNone/>
            </a:pPr>
            <a:r>
              <a:rPr lang="hu-HU" sz="2900" dirty="0" smtClean="0"/>
              <a:t>- Víz 1,5 l: 0,24-0,50 euro</a:t>
            </a:r>
          </a:p>
          <a:p>
            <a:pPr>
              <a:buNone/>
            </a:pPr>
            <a:r>
              <a:rPr lang="hu-HU" sz="2900" dirty="0" smtClean="0"/>
              <a:t>- 10-15 dkg </a:t>
            </a:r>
            <a:r>
              <a:rPr lang="hu-HU" sz="2900" dirty="0" err="1" smtClean="0"/>
              <a:t>Serrano</a:t>
            </a:r>
            <a:r>
              <a:rPr lang="hu-HU" sz="2900" dirty="0" smtClean="0"/>
              <a:t> sonka: 2,45 euro</a:t>
            </a:r>
          </a:p>
          <a:p>
            <a:pPr>
              <a:buNone/>
            </a:pPr>
            <a:r>
              <a:rPr lang="hu-HU" sz="2900" dirty="0" smtClean="0"/>
              <a:t>- </a:t>
            </a:r>
            <a:r>
              <a:rPr lang="hu-HU" sz="2900" dirty="0" err="1" smtClean="0"/>
              <a:t>Péksüti</a:t>
            </a:r>
            <a:r>
              <a:rPr lang="hu-HU" sz="2900" dirty="0" smtClean="0"/>
              <a:t>: +/- 2-3 euro</a:t>
            </a:r>
          </a:p>
          <a:p>
            <a:pPr>
              <a:buFontTx/>
              <a:buChar char="-"/>
            </a:pPr>
            <a:endParaRPr lang="hu-HU" sz="2900" dirty="0" smtClean="0"/>
          </a:p>
          <a:p>
            <a:pPr>
              <a:buNone/>
            </a:pPr>
            <a:r>
              <a:rPr lang="hu-HU" sz="2900" dirty="0" smtClean="0"/>
              <a:t>Napi menü: 10,5-12,5 euro között mozog a városban, (egyszer-egyszer érdemes kipróbálni), az egyetemen 6 euro. </a:t>
            </a:r>
          </a:p>
          <a:p>
            <a:pPr>
              <a:buNone/>
            </a:pPr>
            <a:endParaRPr lang="hu-HU" sz="2900" dirty="0" smtClean="0"/>
          </a:p>
          <a:p>
            <a:pPr>
              <a:buNone/>
            </a:pPr>
            <a:r>
              <a:rPr lang="hu-HU" sz="2900" dirty="0" smtClean="0"/>
              <a:t>Ám kifizetődő megvenni az alapanyagokat és főzni/sütni. </a:t>
            </a:r>
            <a:r>
              <a:rPr lang="hu-HU" sz="2900" dirty="0" smtClean="0">
                <a:sym typeface="Wingdings" pitchFamily="2" charset="2"/>
              </a:rPr>
              <a:t></a:t>
            </a:r>
            <a:endParaRPr lang="hu-HU" sz="2900" dirty="0" smtClean="0"/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Amennyiben a belvárosban laksz, úgy </a:t>
            </a:r>
            <a:r>
              <a:rPr lang="hu-HU" sz="2400" b="1" dirty="0" smtClean="0"/>
              <a:t>nincs szükséged bérletre</a:t>
            </a:r>
            <a:r>
              <a:rPr lang="hu-HU" sz="2400" dirty="0" smtClean="0"/>
              <a:t>, gyalog mindenhová el tudsz jutni (bolt, piac, kávézók, egyetem különböző karai)</a:t>
            </a:r>
          </a:p>
          <a:p>
            <a:pPr>
              <a:buNone/>
            </a:pPr>
            <a:endParaRPr lang="hu-HU" sz="2400" dirty="0" smtClean="0"/>
          </a:p>
          <a:p>
            <a:r>
              <a:rPr lang="hu-HU" sz="1800" dirty="0" smtClean="0"/>
              <a:t>A belvárosi bérlet 40 euro körül mozog…ám a bérletek ára attól is függ, mely területeken belül akarsz utazni. </a:t>
            </a:r>
          </a:p>
          <a:p>
            <a:pPr>
              <a:buNone/>
            </a:pPr>
            <a:endParaRPr lang="hu-H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Szállás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Mielőbb el kell kezdeni keresgélni! A jó (értem itt modernebb, felújított berendezéssel rendelkező) szállásokat hamar elkapkodják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r>
              <a:rPr lang="hu-HU" dirty="0" smtClean="0"/>
              <a:t>Az egyetem honlapján meg lehet találni egy listát, (ezt ajánlom) melyben a városszerte kiadó szobákat/apartmanokat ajánlják elérhetőséggel, utcanévvel, körülbelüli árral... (némelyik nem tartalmazza a plusz </a:t>
            </a:r>
            <a:r>
              <a:rPr lang="hu-HU" dirty="0" err="1" smtClean="0"/>
              <a:t>ktg-eket</a:t>
            </a:r>
            <a:r>
              <a:rPr lang="hu-HU" dirty="0" smtClean="0"/>
              <a:t>) </a:t>
            </a:r>
          </a:p>
          <a:p>
            <a:r>
              <a:rPr lang="hu-HU" dirty="0" smtClean="0"/>
              <a:t>(</a:t>
            </a:r>
            <a:r>
              <a:rPr lang="hu-HU" dirty="0" err="1" smtClean="0"/>
              <a:t>WhatsApp</a:t>
            </a:r>
            <a:r>
              <a:rPr lang="hu-HU" dirty="0" smtClean="0"/>
              <a:t> – használata </a:t>
            </a:r>
            <a:r>
              <a:rPr lang="hu-HU" u="sng" dirty="0" smtClean="0"/>
              <a:t>kötelező</a:t>
            </a:r>
            <a:r>
              <a:rPr lang="hu-HU" dirty="0" smtClean="0"/>
              <a:t> Spanyolországban :D szeretik és használják is, azon keresztül a leggyorsabb az érdeklődés, fotók kérése…)  </a:t>
            </a:r>
            <a:endParaRPr lang="hu-HU" dirty="0"/>
          </a:p>
          <a:p>
            <a:r>
              <a:rPr lang="hu-HU" dirty="0"/>
              <a:t>F</a:t>
            </a:r>
            <a:r>
              <a:rPr lang="hu-HU" dirty="0" smtClean="0"/>
              <a:t>igyelni kell,  hogy mi az amit preferálsz: más diákokkal való együttélés (fiúk, lányok, v. vegyesen?) vagy inkább a háztulajdonossal laknál, hogy gyakorold a spanyolt...?!</a:t>
            </a:r>
          </a:p>
          <a:p>
            <a:r>
              <a:rPr lang="hu-HU" dirty="0" smtClean="0"/>
              <a:t>Természetesen vannak </a:t>
            </a:r>
            <a:r>
              <a:rPr lang="hu-HU" dirty="0" err="1" smtClean="0"/>
              <a:t>Facebook</a:t>
            </a:r>
            <a:r>
              <a:rPr lang="hu-HU" dirty="0" err="1"/>
              <a:t>-</a:t>
            </a:r>
            <a:r>
              <a:rPr lang="hu-HU" dirty="0" err="1" smtClean="0"/>
              <a:t>csopotok</a:t>
            </a:r>
            <a:r>
              <a:rPr lang="hu-HU" dirty="0" smtClean="0"/>
              <a:t>, ill. egyéb honlapok ahol tájékozódni lehet…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Szobabérlés mindennel együtt: +/- 230-260 euro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hu-HU" dirty="0" smtClean="0"/>
              <a:t>Programok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957808"/>
          </a:xfrm>
        </p:spPr>
        <p:txBody>
          <a:bodyPr>
            <a:noAutofit/>
          </a:bodyPr>
          <a:lstStyle/>
          <a:p>
            <a:r>
              <a:rPr lang="es-ES" dirty="0"/>
              <a:t>PROGRAMA a-dUO de la Universidad de Oviedo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645025" y="1412777"/>
            <a:ext cx="4319463" cy="864096"/>
          </a:xfrm>
        </p:spPr>
        <p:txBody>
          <a:bodyPr>
            <a:noAutofit/>
          </a:bodyPr>
          <a:lstStyle/>
          <a:p>
            <a:r>
              <a:rPr lang="hu-HU" sz="2600" dirty="0" smtClean="0"/>
              <a:t>ESN</a:t>
            </a:r>
            <a:r>
              <a:rPr lang="hu-HU" sz="1800" dirty="0" smtClean="0"/>
              <a:t> (Erasmus </a:t>
            </a:r>
            <a:r>
              <a:rPr lang="hu-HU" sz="1800" dirty="0" err="1" smtClean="0"/>
              <a:t>Student</a:t>
            </a:r>
            <a:r>
              <a:rPr lang="hu-HU" sz="1800" dirty="0" smtClean="0"/>
              <a:t> Network) és az</a:t>
            </a:r>
          </a:p>
          <a:p>
            <a:r>
              <a:rPr lang="hu-HU" sz="2500" dirty="0" smtClean="0"/>
              <a:t>AEGEE- </a:t>
            </a:r>
            <a:r>
              <a:rPr lang="hu-HU" sz="2500" dirty="0" err="1" smtClean="0"/>
              <a:t>Oviedo</a:t>
            </a:r>
            <a:r>
              <a:rPr lang="hu-HU" sz="2500" dirty="0" smtClean="0"/>
              <a:t> </a:t>
            </a:r>
            <a:endParaRPr lang="hu-HU" sz="2500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57200" y="2708920"/>
            <a:ext cx="4040188" cy="36514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Érdemes jelentkezni az </a:t>
            </a:r>
            <a:r>
              <a:rPr lang="hu-HU" b="1" dirty="0" err="1" smtClean="0"/>
              <a:t>a-dUO</a:t>
            </a:r>
            <a:r>
              <a:rPr lang="hu-HU" dirty="0" smtClean="0"/>
              <a:t> programra</a:t>
            </a:r>
          </a:p>
          <a:p>
            <a:r>
              <a:rPr lang="hu-HU" dirty="0" smtClean="0"/>
              <a:t>Ekkor </a:t>
            </a:r>
            <a:r>
              <a:rPr lang="hu-HU" dirty="0"/>
              <a:t>k</a:t>
            </a:r>
            <a:r>
              <a:rPr lang="hu-HU" dirty="0" smtClean="0"/>
              <a:t>irendelnek melléd egy helyi - jelen esetben spanyol - „mentort” (ha szerencsés vagy a saját karodról lesz), akihez fordulhatsz minden témában. Legyen az a város megtekintés, ügyintézések, vagy csak egy délután/esti barátkozós csevegés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smtClean="0">
                <a:hlinkClick r:id="rId2"/>
              </a:rPr>
              <a:t>http://www.uniovi.es/en/internacional/extranjeros/planifica/aduo</a:t>
            </a: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509120"/>
          </a:xfrm>
        </p:spPr>
        <p:txBody>
          <a:bodyPr>
            <a:normAutofit/>
          </a:bodyPr>
          <a:lstStyle/>
          <a:p>
            <a:r>
              <a:rPr lang="hu-HU" dirty="0" smtClean="0"/>
              <a:t>Városnéző túrákat, kirándulásokat szerveznek (</a:t>
            </a:r>
            <a:r>
              <a:rPr lang="hu-HU" dirty="0" err="1" smtClean="0"/>
              <a:t>pl</a:t>
            </a:r>
            <a:r>
              <a:rPr lang="hu-HU" dirty="0" smtClean="0"/>
              <a:t>: Kajakozás a </a:t>
            </a:r>
            <a:r>
              <a:rPr lang="hu-HU" dirty="0" err="1" smtClean="0"/>
              <a:t>Sella</a:t>
            </a:r>
            <a:r>
              <a:rPr lang="hu-HU" dirty="0" smtClean="0"/>
              <a:t> folyón)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Továbbá partikért is ők a felelősek…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http://www.esnoviedo.org/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http://aegeeoviedo.eu/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7" name="Kép 6" descr="Kapcsolódó kép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3501008"/>
            <a:ext cx="24482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723</Words>
  <Application>Microsoft Office PowerPoint</Application>
  <PresentationFormat>Diavetítés a képernyőre (4:3 oldalarány)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Áramlás</vt:lpstr>
      <vt:lpstr>SPANYOLORSZÁG</vt:lpstr>
      <vt:lpstr>Hogy jutok el Oviedóba?</vt:lpstr>
      <vt:lpstr>Oviedo: A város nagyon szép, rendezett és tiszta. Első pillanattól fogva magával ragadó a színes, gyönyörű épületei, kellemes beülős helyei, olykor vicces szobrai… </vt:lpstr>
      <vt:lpstr>FACULTAD PADRE OSSÓ – ami vár rád itt:</vt:lpstr>
      <vt:lpstr>5. dia</vt:lpstr>
      <vt:lpstr>Erasmus-os diákoknak szerveznek:</vt:lpstr>
      <vt:lpstr>Megélhetés / közlekedés</vt:lpstr>
      <vt:lpstr>Szállás</vt:lpstr>
      <vt:lpstr>Programok</vt:lpstr>
      <vt:lpstr>Kultúra/Látnivalók</vt:lpstr>
      <vt:lpstr>További érdekességek…</vt:lpstr>
      <vt:lpstr>További érdekességek…</vt:lpstr>
      <vt:lpstr>Asztúr gasztro</vt:lpstr>
      <vt:lpstr>Oviedo szülöttei…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Jakab Róbert</dc:creator>
  <cp:lastModifiedBy>Laptop</cp:lastModifiedBy>
  <cp:revision>51</cp:revision>
  <dcterms:created xsi:type="dcterms:W3CDTF">2017-09-21T09:24:35Z</dcterms:created>
  <dcterms:modified xsi:type="dcterms:W3CDTF">2017-11-02T19:55:27Z</dcterms:modified>
</cp:coreProperties>
</file>