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3" r:id="rId4"/>
    <p:sldId id="282" r:id="rId5"/>
    <p:sldId id="279" r:id="rId6"/>
    <p:sldId id="284" r:id="rId7"/>
    <p:sldId id="280" r:id="rId8"/>
    <p:sldId id="286" r:id="rId9"/>
    <p:sldId id="281" r:id="rId10"/>
    <p:sldId id="283" r:id="rId11"/>
    <p:sldId id="28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25" autoAdjust="0"/>
    <p:restoredTop sz="94195" autoAdjust="0"/>
  </p:normalViewPr>
  <p:slideViewPr>
    <p:cSldViewPr>
      <p:cViewPr varScale="1">
        <p:scale>
          <a:sx n="74" d="100"/>
          <a:sy n="74" d="100"/>
        </p:scale>
        <p:origin x="-168" y="-96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hu-HU"/>
              <a:pPr/>
              <a:t>2017.01.16.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hu-HU"/>
              <a:pPr/>
              <a:t>2017.01.16.</a:t>
            </a:fld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Mintaszöveg szerkesztése</a:t>
            </a:r>
          </a:p>
          <a:p>
            <a:pPr lvl="1"/>
            <a:r>
              <a:rPr/>
              <a:t>Második szint</a:t>
            </a:r>
          </a:p>
          <a:p>
            <a:pPr lvl="2"/>
            <a:r>
              <a:rPr/>
              <a:t>Harmadik szint</a:t>
            </a:r>
          </a:p>
          <a:p>
            <a:pPr lvl="3"/>
            <a:r>
              <a:rPr/>
              <a:t>Negyedik szint</a:t>
            </a:r>
          </a:p>
          <a:p>
            <a:pPr lvl="4"/>
            <a:r>
              <a:rPr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5" name="Téglalap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 useBgFill="1">
        <p:nvSpPr>
          <p:cNvPr id="20" name="Szabadkézi sokszög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9" name="Szabadkézi sokszög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6" name="Szabadkézi sokszög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 bwMode="hidden">
          <a:xfrm>
            <a:off x="11876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noProof="0"/>
              <a:t>Kép beszúrásához kattintson az ikonra</a:t>
            </a:r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alphaModFix amt="37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noProof="0" dirty="0"/>
              <a:t>Mintacím szerkesztése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églalap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hu-HU" noProof="0" smtClean="0"/>
              <a:pPr/>
              <a:t>2017.01.16.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8" name="Szabadkézi sokszög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elte.erasmus/?fref=ts" TargetMode="External"/><Relationship Id="rId2" Type="http://schemas.openxmlformats.org/officeDocument/2006/relationships/hyperlink" Target="mailto:felenyi.d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raingmund2014.blog.hu/2014/w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6000" b="0" i="0" dirty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Cím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hu-HU" b="0" i="0" dirty="0">
                <a:solidFill>
                  <a:srgbClr val="652825"/>
                </a:solidFill>
              </a:rPr>
              <a:t>Alcím</a:t>
            </a:r>
          </a:p>
          <a:p>
            <a:pPr marL="0" indent="0" algn="l">
              <a:spcBef>
                <a:spcPts val="0"/>
              </a:spcBef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-95" t="20745" r="95" b="242"/>
          <a:stretch/>
        </p:blipFill>
        <p:spPr>
          <a:xfrm>
            <a:off x="1549514" y="836712"/>
            <a:ext cx="8793370" cy="521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36" y="4720274"/>
            <a:ext cx="8807747" cy="188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1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Információk/ Segítség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E-mail: </a:t>
            </a:r>
            <a:r>
              <a:rPr lang="hu-HU" dirty="0">
                <a:hlinkClick r:id="rId2"/>
              </a:rPr>
              <a:t>felenyi.d@gmail.com</a:t>
            </a:r>
            <a:endParaRPr lang="hu-HU" dirty="0"/>
          </a:p>
          <a:p>
            <a:r>
              <a:rPr lang="hu-HU" dirty="0"/>
              <a:t>Facebook csoport: </a:t>
            </a:r>
            <a:r>
              <a:rPr lang="hu-HU" dirty="0">
                <a:hlinkClick r:id="rId3"/>
              </a:rPr>
              <a:t>https://www.facebook.com/groups/elte.erasmus/?fref=ts</a:t>
            </a:r>
            <a:endParaRPr lang="hu-HU" dirty="0"/>
          </a:p>
          <a:p>
            <a:r>
              <a:rPr lang="hu-HU"/>
              <a:t>Blog: </a:t>
            </a:r>
            <a:r>
              <a:rPr lang="hu-HU">
                <a:hlinkClick r:id="rId4"/>
              </a:rPr>
              <a:t>http://doraingmund2014.blog.hu/2014/w41</a:t>
            </a:r>
            <a:endParaRPr lang="hu-HU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111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4267200"/>
          </a:xfrm>
        </p:spPr>
        <p:txBody>
          <a:bodyPr/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Őszi félév :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2014/15 Október – Február </a:t>
            </a:r>
            <a:r>
              <a:rPr lang="hu-HU" sz="4000" dirty="0">
                <a:solidFill>
                  <a:srgbClr val="FF0000"/>
                </a:solidFill>
                <a:latin typeface="Corbel"/>
              </a:rPr>
              <a:t>!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hu-HU" dirty="0">
                <a:latin typeface="Corbel"/>
              </a:rPr>
              <a:t>Okt. 6-10 Bevezető hét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hu-HU" dirty="0">
                <a:latin typeface="Corbel"/>
              </a:rPr>
              <a:t>Szorgalmi időszak: okt. 13- febr. 06.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hu-HU" dirty="0">
                <a:latin typeface="Corbel"/>
              </a:rPr>
              <a:t>Téli szünet: dec. 23- jan. 05.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hu-HU" sz="2000" dirty="0">
                <a:latin typeface="Corbel"/>
              </a:rPr>
              <a:t>Vizsgák szeptemberben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hu-HU" sz="2000" dirty="0">
                <a:latin typeface="Corbel"/>
              </a:rPr>
              <a:t>Karácsonyi hazajövetellel együtt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Időszak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60" y="211002"/>
            <a:ext cx="2157992" cy="229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36" y="2508098"/>
            <a:ext cx="3727660" cy="334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396147" y="1623983"/>
            <a:ext cx="9144000" cy="4267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Oda: repülő Stuttgartig onnan  U-</a:t>
            </a: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Corbel"/>
              </a:rPr>
              <a:t>bahnnal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 és vonattal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652825"/>
                </a:solidFill>
                <a:latin typeface="Corbel"/>
              </a:rPr>
              <a:t>Csak vonattal ( 2 átszállás) </a:t>
            </a:r>
            <a:r>
              <a:rPr lang="hu-HU" sz="2000" dirty="0" err="1">
                <a:solidFill>
                  <a:srgbClr val="652825"/>
                </a:solidFill>
                <a:latin typeface="Corbel"/>
              </a:rPr>
              <a:t>railjet</a:t>
            </a:r>
            <a:r>
              <a:rPr lang="hu-HU" sz="2000" dirty="0">
                <a:solidFill>
                  <a:srgbClr val="652825"/>
                </a:solidFill>
                <a:latin typeface="Corbel"/>
              </a:rPr>
              <a:t> – helyjegy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652825"/>
                </a:solidFill>
                <a:latin typeface="Corbel"/>
              </a:rPr>
              <a:t> 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autó</a:t>
            </a:r>
            <a:r>
              <a:rPr lang="hu-HU" sz="2000" dirty="0">
                <a:solidFill>
                  <a:srgbClr val="652825"/>
                </a:solidFill>
                <a:latin typeface="Corbel"/>
              </a:rPr>
              <a:t> – legkényelmesebb – árban sem drágább a többinél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652825"/>
              </a:solidFill>
              <a:latin typeface="Corbel"/>
            </a:endParaRP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Corbel"/>
              </a:rPr>
              <a:t>Schwäbisch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Corbel"/>
              </a:rPr>
              <a:t>Gmündben</a:t>
            </a:r>
            <a:endParaRPr lang="hu-HU" sz="2000" dirty="0">
              <a:solidFill>
                <a:schemeClr val="tx1">
                  <a:lumMod val="75000"/>
                </a:schemeClr>
              </a:solidFill>
              <a:latin typeface="Corbel"/>
            </a:endParaRPr>
          </a:p>
          <a:p>
            <a:pPr lvl="1">
              <a:spcBef>
                <a:spcPts val="1800"/>
              </a:spcBef>
              <a:buClr>
                <a:srgbClr val="652825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Busz ( 10 €- os feltölthető kártya </a:t>
            </a:r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Corbel"/>
                <a:sym typeface="Wingdings" panose="05000000000000000000" pitchFamily="2" charset="2"/>
              </a:rPr>
              <a:t> 1,75 € jegy) 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Corbel"/>
                <a:sym typeface="Wingdings" panose="05000000000000000000" pitchFamily="2" charset="2"/>
              </a:rPr>
              <a:t>Hétvégén diákkal ingyenes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Corbel"/>
                <a:sym typeface="Wingdings" panose="05000000000000000000" pitchFamily="2" charset="2"/>
              </a:rPr>
              <a:t>Vonatb 23 € 1 fő 43€ t fő </a:t>
            </a:r>
            <a:r>
              <a:rPr lang="hu-HU" dirty="0" err="1">
                <a:solidFill>
                  <a:schemeClr val="tx1">
                    <a:lumMod val="75000"/>
                  </a:schemeClr>
                </a:solidFill>
                <a:latin typeface="Corbel"/>
                <a:sym typeface="Wingdings" panose="05000000000000000000" pitchFamily="2" charset="2"/>
              </a:rPr>
              <a:t>badenwürtemberg</a:t>
            </a:r>
            <a:r>
              <a:rPr lang="hu-HU" dirty="0">
                <a:solidFill>
                  <a:schemeClr val="tx1">
                    <a:lumMod val="75000"/>
                  </a:schemeClr>
                </a:solidFill>
                <a:latin typeface="Corbel"/>
                <a:sym typeface="Wingdings" panose="05000000000000000000" pitchFamily="2" charset="2"/>
              </a:rPr>
              <a:t> ticket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Arial" panose="020B0604020202020204" pitchFamily="34" charset="0"/>
              <a:buChar char="•"/>
            </a:pPr>
            <a:endParaRPr lang="hu-HU" sz="1200" dirty="0">
              <a:solidFill>
                <a:srgbClr val="FF0000"/>
              </a:solidFill>
              <a:latin typeface="Corbel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64228" y="95662"/>
            <a:ext cx="9144000" cy="1144556"/>
          </a:xfrm>
        </p:spPr>
        <p:txBody>
          <a:bodyPr/>
          <a:lstStyle/>
          <a:p>
            <a:r>
              <a:rPr lang="hu-HU" dirty="0"/>
              <a:t>Utazás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30516" y="3846911"/>
            <a:ext cx="4032448" cy="252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3646" y="1145272"/>
            <a:ext cx="3433002" cy="21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98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hu-HU" dirty="0">
                <a:solidFill>
                  <a:srgbClr val="652825"/>
                </a:solidFill>
                <a:latin typeface="Corbel"/>
              </a:rPr>
              <a:t> </a:t>
            </a:r>
            <a:endParaRPr lang="hu-HU" sz="4000" dirty="0">
              <a:solidFill>
                <a:srgbClr val="FF0000"/>
              </a:solidFill>
              <a:latin typeface="Corbel"/>
            </a:endParaRPr>
          </a:p>
          <a:p>
            <a:pPr>
              <a:buClr>
                <a:srgbClr val="652825"/>
              </a:buClr>
              <a:buFont typeface="Wingdings"/>
              <a:buChar char="§"/>
            </a:pPr>
            <a:endParaRPr lang="hu-HU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7788" y="245989"/>
            <a:ext cx="5940151" cy="785599"/>
          </a:xfrm>
        </p:spPr>
        <p:txBody>
          <a:bodyPr/>
          <a:lstStyle/>
          <a:p>
            <a:r>
              <a:rPr lang="hu-HU" dirty="0"/>
              <a:t>Órarend, tantárgyak</a:t>
            </a:r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3408987"/>
              </p:ext>
            </p:extLst>
          </p:nvPr>
        </p:nvGraphicFramePr>
        <p:xfrm>
          <a:off x="693812" y="1334279"/>
          <a:ext cx="10537302" cy="5127092"/>
        </p:xfrm>
        <a:graphic>
          <a:graphicData uri="http://schemas.openxmlformats.org/drawingml/2006/table">
            <a:tbl>
              <a:tblPr firstRow="1" bandRow="1"/>
              <a:tblGrid>
                <a:gridCol w="1756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6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62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6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6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endParaRPr lang="hu-H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hu-HU" dirty="0"/>
                        <a:t>Hétfő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hu-HU" dirty="0"/>
                        <a:t>Kedd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hu-HU" dirty="0"/>
                        <a:t>Szerda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hu-HU" dirty="0"/>
                        <a:t>Csütörtök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hu-HU" dirty="0"/>
                        <a:t>Péntek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8:15-9:45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 err="1"/>
                        <a:t>Iskolai</a:t>
                      </a:r>
                      <a:r>
                        <a:rPr lang="de-DE" baseline="0" noProof="0" dirty="0"/>
                        <a:t> </a:t>
                      </a:r>
                      <a:r>
                        <a:rPr lang="de-DE" baseline="0" noProof="0" dirty="0" err="1"/>
                        <a:t>gyakorlat</a:t>
                      </a:r>
                      <a:endParaRPr lang="de-DE" baseline="0" noProof="0" dirty="0"/>
                    </a:p>
                    <a:p>
                      <a:pPr algn="ctr"/>
                      <a:endParaRPr lang="de-DE" baseline="0" noProof="0" dirty="0"/>
                    </a:p>
                    <a:p>
                      <a:pPr algn="ctr"/>
                      <a:r>
                        <a:rPr lang="de-DE" baseline="0" noProof="0" dirty="0"/>
                        <a:t>12.30ig</a:t>
                      </a:r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Grundlagen der Bewegungsfähigkeiten und -fertigkeiten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Didaktik der Arithmetik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 err="1"/>
                        <a:t>Iskolai</a:t>
                      </a:r>
                      <a:r>
                        <a:rPr lang="de-DE" baseline="0" noProof="0" dirty="0"/>
                        <a:t> </a:t>
                      </a:r>
                      <a:r>
                        <a:rPr lang="de-DE" baseline="0" noProof="0" dirty="0" err="1"/>
                        <a:t>gyakorlat</a:t>
                      </a:r>
                      <a:endParaRPr lang="de-DE" baseline="0" noProof="0" dirty="0"/>
                    </a:p>
                    <a:p>
                      <a:pPr algn="ctr"/>
                      <a:endParaRPr lang="de-DE" baseline="0" noProof="0" dirty="0"/>
                    </a:p>
                    <a:p>
                      <a:pPr algn="ctr"/>
                      <a:r>
                        <a:rPr lang="de-DE" baseline="0" noProof="0" dirty="0"/>
                        <a:t>12.30ig</a:t>
                      </a:r>
                      <a:endParaRPr lang="de-DE" noProof="0" dirty="0"/>
                    </a:p>
                    <a:p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10:15-</a:t>
                      </a:r>
                      <a:r>
                        <a:rPr lang="de-DE" baseline="0" noProof="0" dirty="0"/>
                        <a:t> 11:45</a:t>
                      </a:r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Deutsch</a:t>
                      </a:r>
                      <a:r>
                        <a:rPr lang="de-DE" baseline="0" noProof="0" dirty="0"/>
                        <a:t> als Zweitsprache</a:t>
                      </a:r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Konflikt- </a:t>
                      </a:r>
                      <a:r>
                        <a:rPr lang="de-DE" noProof="0" dirty="0" err="1"/>
                        <a:t>management</a:t>
                      </a:r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12:15-13:45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Allgemeine Biologie:</a:t>
                      </a:r>
                      <a:r>
                        <a:rPr lang="de-DE" baseline="0" noProof="0" dirty="0"/>
                        <a:t> Zoologie</a:t>
                      </a:r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Interaktion, Beratung, Selbstreflexion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14:15- 15:45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noProof="0" dirty="0"/>
                        <a:t>Italienisch</a:t>
                      </a:r>
                      <a:r>
                        <a:rPr lang="de-DE" baseline="0" noProof="0" dirty="0"/>
                        <a:t> </a:t>
                      </a:r>
                      <a:endParaRPr lang="de-DE" noProof="0" dirty="0"/>
                    </a:p>
                    <a:p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Ökologie</a:t>
                      </a:r>
                      <a:r>
                        <a:rPr lang="de-DE" baseline="0" noProof="0" dirty="0"/>
                        <a:t> der Fließgewässer</a:t>
                      </a:r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Musikpädagogische Grundlagen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Kunstpädagogische</a:t>
                      </a:r>
                      <a:r>
                        <a:rPr lang="de-DE" baseline="0" noProof="0" dirty="0"/>
                        <a:t> Grundlagen</a:t>
                      </a:r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65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de-DE" noProof="0" dirty="0"/>
                        <a:t>16:15- 17:45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Biologie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Deutschkurs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de-DE" noProof="0" dirty="0"/>
                        <a:t>Erasmus Seminar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de-D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de-DE" noProof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22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026" y="343232"/>
            <a:ext cx="9144000" cy="612627"/>
          </a:xfrm>
        </p:spPr>
        <p:txBody>
          <a:bodyPr/>
          <a:lstStyle/>
          <a:p>
            <a:r>
              <a:rPr lang="hu-HU" dirty="0"/>
              <a:t>Szállás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497" y="1175424"/>
            <a:ext cx="9144000" cy="4267200"/>
          </a:xfrm>
        </p:spPr>
        <p:txBody>
          <a:bodyPr/>
          <a:lstStyle/>
          <a:p>
            <a:r>
              <a:rPr lang="hu-HU" dirty="0"/>
              <a:t>Költség: 232 €</a:t>
            </a:r>
          </a:p>
          <a:p>
            <a:r>
              <a:rPr lang="hu-HU" dirty="0"/>
              <a:t>Bankszámláról havonta vonják- csak </a:t>
            </a:r>
            <a:r>
              <a:rPr lang="hu-HU" dirty="0" err="1"/>
              <a:t>Sparkasse</a:t>
            </a:r>
            <a:r>
              <a:rPr lang="hu-HU" dirty="0"/>
              <a:t> számláról lehet</a:t>
            </a:r>
          </a:p>
          <a:p>
            <a:r>
              <a:rPr lang="hu-HU" dirty="0"/>
              <a:t>Fizetni kell a februárt is, amikor üres a </a:t>
            </a:r>
            <a:r>
              <a:rPr lang="hu-HU" dirty="0" err="1"/>
              <a:t>koli</a:t>
            </a:r>
            <a:endParaRPr lang="hu-HU" dirty="0"/>
          </a:p>
          <a:p>
            <a:r>
              <a:rPr lang="hu-HU" dirty="0"/>
              <a:t> 1 fős szoba + 2 fő közös fürdő</a:t>
            </a:r>
          </a:p>
          <a:p>
            <a:r>
              <a:rPr lang="hu-HU" dirty="0"/>
              <a:t>Nagy konyha és egyben társalgó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243" y="4088163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7580" y="201647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692" y="188640"/>
            <a:ext cx="3391309" cy="254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7516" y="4310596"/>
            <a:ext cx="3360026" cy="252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26" y="4020339"/>
            <a:ext cx="3698488" cy="277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239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335028" y="1061816"/>
            <a:ext cx="9144000" cy="4953000"/>
          </a:xfrm>
        </p:spPr>
        <p:txBody>
          <a:bodyPr>
            <a:normAutofit lnSpcReduction="10000"/>
          </a:bodyPr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Város 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Boltok, bevásárló központ</a:t>
            </a:r>
          </a:p>
          <a:p>
            <a:pPr lvl="1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Szép ( templomok, iskola múzeum)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Szórakozó helyek ( </a:t>
            </a:r>
            <a:r>
              <a:rPr lang="hu-HU" dirty="0" err="1">
                <a:solidFill>
                  <a:srgbClr val="652825"/>
                </a:solidFill>
                <a:latin typeface="Corbel"/>
              </a:rPr>
              <a:t>Musiqu</a:t>
            </a:r>
            <a:r>
              <a:rPr lang="hu-HU" dirty="0">
                <a:solidFill>
                  <a:srgbClr val="652825"/>
                </a:solidFill>
                <a:latin typeface="Corbel"/>
              </a:rPr>
              <a:t>, </a:t>
            </a:r>
            <a:r>
              <a:rPr lang="hu-HU" dirty="0" err="1">
                <a:solidFill>
                  <a:srgbClr val="652825"/>
                </a:solidFill>
                <a:latin typeface="Corbel"/>
              </a:rPr>
              <a:t>Leuchtturm</a:t>
            </a:r>
            <a:r>
              <a:rPr lang="hu-HU" dirty="0">
                <a:solidFill>
                  <a:srgbClr val="652825"/>
                </a:solidFill>
                <a:latin typeface="Corbel"/>
              </a:rPr>
              <a:t>)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Környező városok</a:t>
            </a: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Regensburg</a:t>
            </a: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Heidelberg</a:t>
            </a: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 err="1">
                <a:solidFill>
                  <a:srgbClr val="652825"/>
                </a:solidFill>
                <a:latin typeface="Corbel"/>
              </a:rPr>
              <a:t>Neuschweinstein</a:t>
            </a:r>
            <a:endParaRPr lang="hu-HU" dirty="0">
              <a:solidFill>
                <a:srgbClr val="652825"/>
              </a:solidFill>
              <a:latin typeface="Corbel"/>
            </a:endParaRP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München</a:t>
            </a:r>
            <a:endParaRPr lang="hu-HU" dirty="0">
              <a:solidFill>
                <a:srgbClr val="FF0000"/>
              </a:solidFill>
              <a:latin typeface="Corbel"/>
            </a:endParaRP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 err="1">
                <a:solidFill>
                  <a:srgbClr val="652825"/>
                </a:solidFill>
                <a:latin typeface="Corbel"/>
              </a:rPr>
              <a:t>Esslingen</a:t>
            </a:r>
            <a:endParaRPr lang="hu-HU" dirty="0">
              <a:solidFill>
                <a:srgbClr val="652825"/>
              </a:solidFill>
              <a:latin typeface="Corbel"/>
            </a:endParaRP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>
                <a:solidFill>
                  <a:srgbClr val="652825"/>
                </a:solidFill>
                <a:latin typeface="Corbel"/>
              </a:rPr>
              <a:t>Stuttgart</a:t>
            </a:r>
          </a:p>
          <a:p>
            <a:pPr lvl="1">
              <a:buClr>
                <a:srgbClr val="652825"/>
              </a:buClr>
              <a:buFont typeface="Wingdings"/>
              <a:buChar char="§"/>
            </a:pPr>
            <a:r>
              <a:rPr lang="hu-HU" dirty="0" err="1">
                <a:solidFill>
                  <a:srgbClr val="652825"/>
                </a:solidFill>
                <a:latin typeface="Corbel"/>
              </a:rPr>
              <a:t>Weihnachtsmarkt</a:t>
            </a:r>
            <a:endParaRPr lang="hu-HU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7748" y="137238"/>
            <a:ext cx="9144000" cy="785599"/>
          </a:xfrm>
        </p:spPr>
        <p:txBody>
          <a:bodyPr/>
          <a:lstStyle/>
          <a:p>
            <a:r>
              <a:rPr lang="hu-HU" dirty="0"/>
              <a:t>Szabad idő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789" y="1940510"/>
            <a:ext cx="3704461" cy="277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01171" y="4324956"/>
            <a:ext cx="2778346" cy="208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18356" y="1409109"/>
            <a:ext cx="2778346" cy="208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797" y="3840162"/>
            <a:ext cx="3704461" cy="277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635" y="7673"/>
            <a:ext cx="3704461" cy="277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565" y="4927489"/>
            <a:ext cx="2552175" cy="19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47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9144000" cy="929615"/>
          </a:xfrm>
        </p:spPr>
        <p:txBody>
          <a:bodyPr/>
          <a:lstStyle/>
          <a:p>
            <a:r>
              <a:rPr lang="hu-HU" dirty="0" err="1"/>
              <a:t>Oktoberfest</a:t>
            </a:r>
            <a:r>
              <a:rPr lang="hu-HU" dirty="0"/>
              <a:t> - </a:t>
            </a:r>
            <a:r>
              <a:rPr lang="hu-HU" dirty="0" err="1"/>
              <a:t>Cannstadt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108" y="2852935"/>
            <a:ext cx="3428785" cy="257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92" y="1196752"/>
            <a:ext cx="3342164" cy="250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844" y="3224311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452" y="1132109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384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Iskola busszal megközelíthető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Corbel"/>
              </a:rPr>
              <a:t>Klösterleschule</a:t>
            </a:r>
            <a:endParaRPr lang="hu-HU" sz="2000" dirty="0">
              <a:solidFill>
                <a:schemeClr val="tx1">
                  <a:lumMod val="75000"/>
                </a:schemeClr>
              </a:solidFill>
              <a:latin typeface="Corbel"/>
            </a:endParaRP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Corbel"/>
              </a:rPr>
              <a:t>Heti 2 nap 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0000"/>
              </a:solidFill>
              <a:latin typeface="Corbel"/>
            </a:endParaRP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0000"/>
              </a:solidFill>
              <a:latin typeface="Corbel"/>
            </a:endParaRPr>
          </a:p>
          <a:p>
            <a:pPr>
              <a:buClr>
                <a:srgbClr val="652825"/>
              </a:buClr>
              <a:buFont typeface="Wingdings"/>
              <a:buChar char="§"/>
            </a:pPr>
            <a:endParaRPr lang="hu-HU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Gyakorlat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492" y="90872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688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019944"/>
          </a:xfrm>
        </p:spPr>
        <p:txBody>
          <a:bodyPr/>
          <a:lstStyle/>
          <a:p>
            <a:pPr>
              <a:buClr>
                <a:srgbClr val="652825"/>
              </a:buClr>
            </a:pPr>
            <a:r>
              <a:rPr lang="hu-HU" dirty="0">
                <a:solidFill>
                  <a:srgbClr val="652825"/>
                </a:solidFill>
                <a:latin typeface="Corbel"/>
              </a:rPr>
              <a:t>Ösztöndíj: 2000 €/ 5 hónap ( csak 90%=1850 €)</a:t>
            </a:r>
          </a:p>
          <a:p>
            <a:pPr>
              <a:buClr>
                <a:srgbClr val="652825"/>
              </a:buClr>
            </a:pPr>
            <a:r>
              <a:rPr lang="hu-HU" dirty="0">
                <a:solidFill>
                  <a:srgbClr val="652825"/>
                </a:solidFill>
                <a:latin typeface="Corbel"/>
              </a:rPr>
              <a:t>Szállás: 1180 €/ 5 hónap</a:t>
            </a:r>
          </a:p>
          <a:p>
            <a:pPr>
              <a:buClr>
                <a:srgbClr val="652825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652825"/>
              </a:solidFill>
              <a:latin typeface="Corbel"/>
            </a:endParaRPr>
          </a:p>
          <a:p>
            <a:pPr>
              <a:buClr>
                <a:srgbClr val="652825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150196" y="0"/>
            <a:ext cx="4283967" cy="857607"/>
          </a:xfrm>
        </p:spPr>
        <p:txBody>
          <a:bodyPr/>
          <a:lstStyle/>
          <a:p>
            <a:r>
              <a:rPr lang="hu-HU" dirty="0"/>
              <a:t>Ösztöndíj, költségek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866" y="1412776"/>
            <a:ext cx="864095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13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74F266-AF08-4D6C-B0BD-5B0F2A685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Bemutató a föld árnyalataiban (szélesvásznú)</Template>
  <TotalTime>0</TotalTime>
  <Words>276</Words>
  <Application>Microsoft Office PowerPoint</Application>
  <PresentationFormat>Egyéni</PresentationFormat>
  <Paragraphs>82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Earthtones_16x9</vt:lpstr>
      <vt:lpstr>Cím</vt:lpstr>
      <vt:lpstr>Időszak</vt:lpstr>
      <vt:lpstr>Utazás</vt:lpstr>
      <vt:lpstr>Órarend, tantárgyak</vt:lpstr>
      <vt:lpstr>Szállás</vt:lpstr>
      <vt:lpstr>Szabad idő</vt:lpstr>
      <vt:lpstr>Oktoberfest - Cannstadt</vt:lpstr>
      <vt:lpstr>Gyakorlat</vt:lpstr>
      <vt:lpstr>Ösztöndíj, költségek</vt:lpstr>
      <vt:lpstr>Információk/ Segítség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2016-11-20T21:55:19Z</dcterms:created>
  <dcterms:modified xsi:type="dcterms:W3CDTF">2017-01-16T18:27:56Z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