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77" r:id="rId5"/>
    <p:sldId id="275" r:id="rId6"/>
    <p:sldId id="260" r:id="rId7"/>
    <p:sldId id="258" r:id="rId8"/>
    <p:sldId id="259" r:id="rId9"/>
    <p:sldId id="262" r:id="rId10"/>
    <p:sldId id="268" r:id="rId11"/>
    <p:sldId id="267" r:id="rId12"/>
    <p:sldId id="264" r:id="rId13"/>
    <p:sldId id="269" r:id="rId14"/>
    <p:sldId id="270" r:id="rId15"/>
    <p:sldId id="273" r:id="rId16"/>
    <p:sldId id="274" r:id="rId17"/>
    <p:sldId id="272" r:id="rId18"/>
    <p:sldId id="276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1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84" y="-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CB9D-B8C2-4573-90FD-789AF397A1D7}" type="datetimeFigureOut">
              <a:rPr lang="hu-HU" smtClean="0"/>
              <a:t>2019.01.27.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E70-8471-4B24-9074-60380F5E9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712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CB9D-B8C2-4573-90FD-789AF397A1D7}" type="datetimeFigureOut">
              <a:rPr lang="hu-HU" smtClean="0"/>
              <a:t>2019.01.27.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E70-8471-4B24-9074-60380F5E9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7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CB9D-B8C2-4573-90FD-789AF397A1D7}" type="datetimeFigureOut">
              <a:rPr lang="hu-HU" smtClean="0"/>
              <a:t>2019.01.27.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E70-8471-4B24-9074-60380F5E9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997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CB9D-B8C2-4573-90FD-789AF397A1D7}" type="datetimeFigureOut">
              <a:rPr lang="hu-HU" smtClean="0"/>
              <a:t>2019.01.27.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E70-8471-4B24-9074-60380F5E9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761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CB9D-B8C2-4573-90FD-789AF397A1D7}" type="datetimeFigureOut">
              <a:rPr lang="hu-HU" smtClean="0"/>
              <a:t>2019.01.27.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E70-8471-4B24-9074-60380F5E9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17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CB9D-B8C2-4573-90FD-789AF397A1D7}" type="datetimeFigureOut">
              <a:rPr lang="hu-HU" smtClean="0"/>
              <a:t>2019.01.27.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E70-8471-4B24-9074-60380F5E9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862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CB9D-B8C2-4573-90FD-789AF397A1D7}" type="datetimeFigureOut">
              <a:rPr lang="hu-HU" smtClean="0"/>
              <a:t>2019.01.27.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E70-8471-4B24-9074-60380F5E9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403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CB9D-B8C2-4573-90FD-789AF397A1D7}" type="datetimeFigureOut">
              <a:rPr lang="hu-HU" smtClean="0"/>
              <a:t>2019.01.27.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E70-8471-4B24-9074-60380F5E9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2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CB9D-B8C2-4573-90FD-789AF397A1D7}" type="datetimeFigureOut">
              <a:rPr lang="hu-HU" smtClean="0"/>
              <a:t>2019.01.27.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E70-8471-4B24-9074-60380F5E9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04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CB9D-B8C2-4573-90FD-789AF397A1D7}" type="datetimeFigureOut">
              <a:rPr lang="hu-HU" smtClean="0"/>
              <a:t>2019.01.27.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E70-8471-4B24-9074-60380F5E9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88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CB9D-B8C2-4573-90FD-789AF397A1D7}" type="datetimeFigureOut">
              <a:rPr lang="hu-HU" smtClean="0"/>
              <a:t>2019.01.27.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1E70-8471-4B24-9074-60380F5E9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292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ECB9D-B8C2-4573-90FD-789AF397A1D7}" type="datetimeFigureOut">
              <a:rPr lang="hu-HU" smtClean="0"/>
              <a:t>2019.01.27.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1E70-8471-4B24-9074-60380F5E97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7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utschorden.it/heime/collegium-deutschhaus-marianum/" TargetMode="External"/><Relationship Id="rId7" Type="http://schemas.openxmlformats.org/officeDocument/2006/relationships/hyperlink" Target="http://www.kolpingbrixen.it/" TargetMode="External"/><Relationship Id="rId2" Type="http://schemas.openxmlformats.org/officeDocument/2006/relationships/hyperlink" Target="https://www.kolpingbozen.it/studentenwohnheim-boze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utschorden.it/heime/studentenheim-peter-rigler/" TargetMode="External"/><Relationship Id="rId5" Type="http://schemas.openxmlformats.org/officeDocument/2006/relationships/hyperlink" Target="http://www.rainerumcollege.it/" TargetMode="External"/><Relationship Id="rId4" Type="http://schemas.openxmlformats.org/officeDocument/2006/relationships/hyperlink" Target="https://www.muri-gries.it/haus-st-benedik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1127113003984075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card.info/de/mobilcard.asp" TargetMode="External"/><Relationship Id="rId2" Type="http://schemas.openxmlformats.org/officeDocument/2006/relationships/hyperlink" Target="http://www.mobilitaaltoadige.info/de/tickets/suedtirol-pass-abo-plu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nibz/" TargetMode="External"/><Relationship Id="rId2" Type="http://schemas.openxmlformats.org/officeDocument/2006/relationships/hyperlink" Target="https://www.unibz.it/en/applicants/incoming-exchange-studen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ternational.relations@unibz.it" TargetMode="External"/><Relationship Id="rId5" Type="http://schemas.openxmlformats.org/officeDocument/2006/relationships/hyperlink" Target="https://www.facebook.com/groups/1484958581790107/" TargetMode="External"/><Relationship Id="rId4" Type="http://schemas.openxmlformats.org/officeDocument/2006/relationships/hyperlink" Target="https://www.facebook.com/groups/275782475957445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unibz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z.it/de/faculties/education/master-primary-education/study-plan-german-section/" TargetMode="External"/><Relationship Id="rId2" Type="http://schemas.openxmlformats.org/officeDocument/2006/relationships/hyperlink" Target="https://www.unibz.it/de/faculties/education/master-primary-education/course-offerin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acebook.com/unipartybzoffici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vinz.bz.it/de/dienstleistungen-a-z.asp?bnsv_svid=100390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40" y="1382541"/>
            <a:ext cx="11584719" cy="355794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252385" y="5985068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581CC"/>
                </a:solidFill>
                <a:latin typeface="Bahnschrift Light" panose="020B0502040204020203" pitchFamily="34" charset="0"/>
              </a:rPr>
              <a:t>Készítette: Kara Dominika</a:t>
            </a:r>
            <a:endParaRPr lang="hu-HU" sz="2400" dirty="0">
              <a:solidFill>
                <a:srgbClr val="0581CC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45910"/>
            <a:ext cx="10515600" cy="5745708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hu-HU" sz="8400" b="1" dirty="0" err="1">
                <a:solidFill>
                  <a:srgbClr val="0581CC"/>
                </a:solidFill>
                <a:latin typeface="Bahnschrift Light SemiCondensed" panose="020B0502040204020203" pitchFamily="34" charset="0"/>
              </a:rPr>
              <a:t>Bolzano</a:t>
            </a:r>
            <a:endParaRPr lang="hu-HU" sz="8400" b="1" dirty="0">
              <a:solidFill>
                <a:srgbClr val="0581CC"/>
              </a:solidFill>
              <a:latin typeface="Bahnschrift Light SemiCondensed" panose="020B0502040204020203" pitchFamily="34" charset="0"/>
            </a:endParaRPr>
          </a:p>
          <a:p>
            <a:pPr lvl="1"/>
            <a:r>
              <a:rPr lang="hu-HU" sz="7600" dirty="0" err="1">
                <a:latin typeface="Bahnschrift Light SemiCondensed" panose="020B0502040204020203" pitchFamily="34" charset="0"/>
              </a:rPr>
              <a:t>Kolpinghaus</a:t>
            </a:r>
            <a:r>
              <a:rPr lang="hu-HU" sz="7600" dirty="0">
                <a:latin typeface="Bahnschrift Light SemiCondensed" panose="020B0502040204020203" pitchFamily="34" charset="0"/>
              </a:rPr>
              <a:t>: </a:t>
            </a:r>
            <a:r>
              <a:rPr lang="hu-HU" sz="5000" dirty="0">
                <a:latin typeface="Bahnschrift Light SemiCondensed" panose="020B0502040204020203" pitchFamily="34" charset="0"/>
                <a:hlinkClick r:id="rId2"/>
              </a:rPr>
              <a:t>https://www.kolpingbozen.it/studentenwohnheim-bozen.html</a:t>
            </a:r>
            <a:r>
              <a:rPr lang="hu-HU" sz="5000" dirty="0">
                <a:latin typeface="Bahnschrift Light SemiCondensed" panose="020B0502040204020203" pitchFamily="34" charset="0"/>
              </a:rPr>
              <a:t> </a:t>
            </a:r>
          </a:p>
          <a:p>
            <a:pPr lvl="1"/>
            <a:r>
              <a:rPr lang="hu-HU" sz="7600" dirty="0">
                <a:latin typeface="Bahnschrift Light SemiCondensed" panose="020B0502040204020203" pitchFamily="34" charset="0"/>
              </a:rPr>
              <a:t>Collegium </a:t>
            </a:r>
            <a:r>
              <a:rPr lang="hu-HU" sz="7600" dirty="0" err="1">
                <a:latin typeface="Bahnschrift Light SemiCondensed" panose="020B0502040204020203" pitchFamily="34" charset="0"/>
              </a:rPr>
              <a:t>Deutschhaus</a:t>
            </a:r>
            <a:r>
              <a:rPr lang="hu-HU" sz="7600" dirty="0">
                <a:latin typeface="Bahnschrift Light SemiCondensed" panose="020B0502040204020203" pitchFamily="34" charset="0"/>
              </a:rPr>
              <a:t> </a:t>
            </a:r>
            <a:r>
              <a:rPr lang="hu-HU" sz="7600" dirty="0" err="1">
                <a:latin typeface="Bahnschrift Light SemiCondensed" panose="020B0502040204020203" pitchFamily="34" charset="0"/>
              </a:rPr>
              <a:t>Marianum</a:t>
            </a:r>
            <a:r>
              <a:rPr lang="hu-HU" sz="7600" dirty="0">
                <a:latin typeface="Bahnschrift Light SemiCondensed" panose="020B0502040204020203" pitchFamily="34" charset="0"/>
              </a:rPr>
              <a:t>: </a:t>
            </a:r>
            <a:r>
              <a:rPr lang="hu-HU" sz="5000" dirty="0">
                <a:latin typeface="Bahnschrift Light SemiCondensed" panose="020B0502040204020203" pitchFamily="34" charset="0"/>
                <a:hlinkClick r:id="rId3"/>
              </a:rPr>
              <a:t>http://www.deutschorden.it/heime/collegium-deutschhaus-marianum/</a:t>
            </a:r>
            <a:endParaRPr lang="hu-HU" sz="5000" dirty="0">
              <a:latin typeface="Bahnschrift Light SemiCondensed" panose="020B0502040204020203" pitchFamily="34" charset="0"/>
            </a:endParaRPr>
          </a:p>
          <a:p>
            <a:pPr lvl="1"/>
            <a:r>
              <a:rPr lang="hu-HU" sz="7600" dirty="0" err="1">
                <a:latin typeface="Bahnschrift Light SemiCondensed" panose="020B0502040204020203" pitchFamily="34" charset="0"/>
              </a:rPr>
              <a:t>Haus</a:t>
            </a:r>
            <a:r>
              <a:rPr lang="hu-HU" sz="7600" dirty="0">
                <a:latin typeface="Bahnschrift Light SemiCondensed" panose="020B0502040204020203" pitchFamily="34" charset="0"/>
              </a:rPr>
              <a:t> </a:t>
            </a:r>
            <a:r>
              <a:rPr lang="hu-HU" sz="7600" dirty="0" err="1">
                <a:latin typeface="Bahnschrift Light SemiCondensed" panose="020B0502040204020203" pitchFamily="34" charset="0"/>
              </a:rPr>
              <a:t>St</a:t>
            </a:r>
            <a:r>
              <a:rPr lang="hu-HU" sz="7600" dirty="0">
                <a:latin typeface="Bahnschrift Light SemiCondensed" panose="020B0502040204020203" pitchFamily="34" charset="0"/>
              </a:rPr>
              <a:t>. </a:t>
            </a:r>
            <a:r>
              <a:rPr lang="hu-HU" sz="7600" dirty="0" err="1">
                <a:latin typeface="Bahnschrift Light SemiCondensed" panose="020B0502040204020203" pitchFamily="34" charset="0"/>
              </a:rPr>
              <a:t>Benedikt</a:t>
            </a:r>
            <a:r>
              <a:rPr lang="hu-HU" sz="7600" dirty="0">
                <a:latin typeface="Bahnschrift Light SemiCondensed" panose="020B0502040204020203" pitchFamily="34" charset="0"/>
              </a:rPr>
              <a:t>: </a:t>
            </a:r>
            <a:r>
              <a:rPr lang="hu-HU" sz="5000" dirty="0">
                <a:latin typeface="Bahnschrift Light SemiCondensed" panose="020B0502040204020203" pitchFamily="34" charset="0"/>
                <a:hlinkClick r:id="rId4"/>
              </a:rPr>
              <a:t>https://www.muri-gries.it/haus-st-benedikt</a:t>
            </a:r>
            <a:r>
              <a:rPr lang="hu-HU" sz="5000" dirty="0">
                <a:latin typeface="Bahnschrift Light SemiCondensed" panose="020B0502040204020203" pitchFamily="34" charset="0"/>
              </a:rPr>
              <a:t> </a:t>
            </a:r>
          </a:p>
          <a:p>
            <a:pPr lvl="1"/>
            <a:r>
              <a:rPr lang="hu-HU" sz="7600" dirty="0" err="1">
                <a:latin typeface="Bahnschrift Light SemiCondensed" panose="020B0502040204020203" pitchFamily="34" charset="0"/>
              </a:rPr>
              <a:t>Rainerum</a:t>
            </a:r>
            <a:r>
              <a:rPr lang="hu-HU" sz="7600" dirty="0">
                <a:latin typeface="Bahnschrift Light SemiCondensed" panose="020B0502040204020203" pitchFamily="34" charset="0"/>
              </a:rPr>
              <a:t>: </a:t>
            </a:r>
            <a:r>
              <a:rPr lang="hu-HU" sz="5000" dirty="0">
                <a:latin typeface="Bahnschrift Light SemiCondensed" panose="020B0502040204020203" pitchFamily="34" charset="0"/>
                <a:hlinkClick r:id="rId5"/>
              </a:rPr>
              <a:t>http://www.rainerumcollege.it/</a:t>
            </a:r>
            <a:endParaRPr lang="hu-HU" sz="5000" dirty="0">
              <a:latin typeface="Bahnschrift Light SemiCondensed" panose="020B0502040204020203" pitchFamily="34" charset="0"/>
            </a:endParaRPr>
          </a:p>
          <a:p>
            <a:pPr lvl="1"/>
            <a:r>
              <a:rPr lang="hu-HU" sz="7600" dirty="0" err="1">
                <a:latin typeface="Bahnschrift Light SemiCondensed" panose="020B0502040204020203" pitchFamily="34" charset="0"/>
              </a:rPr>
              <a:t>Studentenheim</a:t>
            </a:r>
            <a:r>
              <a:rPr lang="hu-HU" sz="7600" dirty="0">
                <a:latin typeface="Bahnschrift Light SemiCondensed" panose="020B0502040204020203" pitchFamily="34" charset="0"/>
              </a:rPr>
              <a:t> Peter </a:t>
            </a:r>
            <a:r>
              <a:rPr lang="hu-HU" sz="7600" dirty="0" err="1">
                <a:latin typeface="Bahnschrift Light SemiCondensed" panose="020B0502040204020203" pitchFamily="34" charset="0"/>
              </a:rPr>
              <a:t>Rigler</a:t>
            </a:r>
            <a:r>
              <a:rPr lang="hu-HU" sz="7600" dirty="0">
                <a:latin typeface="Bahnschrift Light SemiCondensed" panose="020B0502040204020203" pitchFamily="34" charset="0"/>
              </a:rPr>
              <a:t>: </a:t>
            </a:r>
            <a:r>
              <a:rPr lang="hu-HU" sz="5000" dirty="0">
                <a:latin typeface="Bahnschrift Light SemiCondensed" panose="020B0502040204020203" pitchFamily="34" charset="0"/>
                <a:hlinkClick r:id="rId6"/>
              </a:rPr>
              <a:t>http://www.deutschorden.it/heime/studentenheim-peter-rigler/</a:t>
            </a:r>
            <a:endParaRPr lang="hu-HU" sz="5000" dirty="0">
              <a:latin typeface="Bahnschrift Light SemiCondensed" panose="020B0502040204020203" pitchFamily="34" charset="0"/>
            </a:endParaRPr>
          </a:p>
          <a:p>
            <a:pPr lvl="1">
              <a:spcAft>
                <a:spcPts val="600"/>
              </a:spcAft>
            </a:pPr>
            <a:r>
              <a:rPr lang="hu-HU" sz="7600" dirty="0" err="1">
                <a:latin typeface="Bahnschrift Light SemiCondensed" panose="020B0502040204020203" pitchFamily="34" charset="0"/>
              </a:rPr>
              <a:t>UniverCity</a:t>
            </a:r>
            <a:endParaRPr lang="hu-HU" sz="7600" dirty="0">
              <a:latin typeface="Bahnschrift Light SemiCondensed" panose="020B0502040204020203" pitchFamily="34" charset="0"/>
            </a:endParaRPr>
          </a:p>
          <a:p>
            <a:pPr marL="0" lvl="0" indent="0">
              <a:buNone/>
            </a:pPr>
            <a:r>
              <a:rPr lang="hu-HU" sz="8400" b="1" dirty="0" err="1">
                <a:solidFill>
                  <a:srgbClr val="0581CC"/>
                </a:solidFill>
                <a:latin typeface="Bahnschrift Light SemiCondensed" panose="020B0502040204020203" pitchFamily="34" charset="0"/>
              </a:rPr>
              <a:t>Brixen</a:t>
            </a:r>
            <a:endParaRPr lang="hu-HU" sz="7600" b="1" dirty="0">
              <a:solidFill>
                <a:srgbClr val="0581CC"/>
              </a:solidFill>
              <a:latin typeface="Bahnschrift Light SemiCondensed" panose="020B0502040204020203" pitchFamily="34" charset="0"/>
            </a:endParaRPr>
          </a:p>
          <a:p>
            <a:pPr lvl="1"/>
            <a:r>
              <a:rPr lang="hu-HU" sz="7600" dirty="0" err="1">
                <a:latin typeface="Bahnschrift Light SemiCondensed" panose="020B0502040204020203" pitchFamily="34" charset="0"/>
              </a:rPr>
              <a:t>Casa</a:t>
            </a:r>
            <a:r>
              <a:rPr lang="hu-HU" sz="7600" dirty="0">
                <a:latin typeface="Bahnschrift Light SemiCondensed" panose="020B0502040204020203" pitchFamily="34" charset="0"/>
              </a:rPr>
              <a:t> della </a:t>
            </a:r>
            <a:r>
              <a:rPr lang="hu-HU" sz="7600" dirty="0" err="1">
                <a:latin typeface="Bahnschrift Light SemiCondensed" panose="020B0502040204020203" pitchFamily="34" charset="0"/>
              </a:rPr>
              <a:t>Gioventù</a:t>
            </a:r>
            <a:endParaRPr lang="hu-HU" sz="7600" dirty="0">
              <a:latin typeface="Bahnschrift Light SemiCondensed" panose="020B0502040204020203" pitchFamily="34" charset="0"/>
            </a:endParaRPr>
          </a:p>
          <a:p>
            <a:pPr lvl="1"/>
            <a:r>
              <a:rPr lang="hu-HU" sz="7600" dirty="0" err="1">
                <a:latin typeface="Bahnschrift Light SemiCondensed" panose="020B0502040204020203" pitchFamily="34" charset="0"/>
              </a:rPr>
              <a:t>Haus</a:t>
            </a:r>
            <a:r>
              <a:rPr lang="hu-HU" sz="7600" dirty="0">
                <a:latin typeface="Bahnschrift Light SemiCondensed" panose="020B0502040204020203" pitchFamily="34" charset="0"/>
              </a:rPr>
              <a:t> </a:t>
            </a:r>
            <a:r>
              <a:rPr lang="hu-HU" sz="7600" dirty="0" err="1">
                <a:latin typeface="Bahnschrift Light SemiCondensed" panose="020B0502040204020203" pitchFamily="34" charset="0"/>
              </a:rPr>
              <a:t>St</a:t>
            </a:r>
            <a:r>
              <a:rPr lang="hu-HU" sz="7600" dirty="0">
                <a:latin typeface="Bahnschrift Light SemiCondensed" panose="020B0502040204020203" pitchFamily="34" charset="0"/>
              </a:rPr>
              <a:t>. Michael</a:t>
            </a:r>
          </a:p>
          <a:p>
            <a:pPr lvl="1"/>
            <a:r>
              <a:rPr lang="hu-HU" sz="7600" dirty="0" err="1">
                <a:latin typeface="Bahnschrift Light SemiCondensed" panose="020B0502040204020203" pitchFamily="34" charset="0"/>
              </a:rPr>
              <a:t>Kolpinghaus</a:t>
            </a:r>
            <a:r>
              <a:rPr lang="hu-HU" sz="7600" dirty="0">
                <a:latin typeface="Bahnschrift Light SemiCondensed" panose="020B0502040204020203" pitchFamily="34" charset="0"/>
              </a:rPr>
              <a:t> </a:t>
            </a:r>
            <a:r>
              <a:rPr lang="hu-HU" sz="7600" dirty="0" err="1">
                <a:latin typeface="Bahnschrift Light SemiCondensed" panose="020B0502040204020203" pitchFamily="34" charset="0"/>
              </a:rPr>
              <a:t>Brixen</a:t>
            </a:r>
            <a:r>
              <a:rPr lang="hu-HU" sz="7600" dirty="0">
                <a:latin typeface="Bahnschrift Light SemiCondensed" panose="020B0502040204020203" pitchFamily="34" charset="0"/>
              </a:rPr>
              <a:t>: </a:t>
            </a:r>
            <a:r>
              <a:rPr lang="hu-HU" sz="4200" dirty="0">
                <a:latin typeface="Bahnschrift Light SemiCondensed" panose="020B0502040204020203" pitchFamily="34" charset="0"/>
                <a:hlinkClick r:id="rId7"/>
              </a:rPr>
              <a:t>http://www.kolpingbrixen.it/</a:t>
            </a:r>
            <a:r>
              <a:rPr lang="hu-HU" sz="4200" dirty="0">
                <a:latin typeface="Bahnschrift Light SemiCondensed" panose="020B0502040204020203" pitchFamily="34" charset="0"/>
              </a:rPr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38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679213"/>
            <a:ext cx="10515600" cy="4351338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3000"/>
              </a:spcAft>
              <a:buNone/>
            </a:pPr>
            <a:r>
              <a:rPr lang="hu-HU" sz="4000" b="1" dirty="0">
                <a:solidFill>
                  <a:srgbClr val="0581CC"/>
                </a:solidFill>
                <a:latin typeface="Bahnschrift Light SemiCondensed" panose="020B0502040204020203" pitchFamily="34" charset="0"/>
              </a:rPr>
              <a:t>Albérlet</a:t>
            </a:r>
          </a:p>
          <a:p>
            <a:pPr lvl="1"/>
            <a:r>
              <a:rPr lang="hu-HU" sz="3900" dirty="0">
                <a:latin typeface="Bahnschrift Light SemiCondensed" panose="020B0502040204020203" pitchFamily="34" charset="0"/>
              </a:rPr>
              <a:t>szobarész: ~250€</a:t>
            </a:r>
          </a:p>
          <a:p>
            <a:pPr lvl="1"/>
            <a:r>
              <a:rPr lang="hu-HU" sz="3900" dirty="0">
                <a:latin typeface="Bahnschrift Light SemiCondensed" panose="020B0502040204020203" pitchFamily="34" charset="0"/>
              </a:rPr>
              <a:t>szoba: ~300-400€</a:t>
            </a:r>
          </a:p>
          <a:p>
            <a:pPr lvl="1">
              <a:spcAft>
                <a:spcPts val="3000"/>
              </a:spcAft>
            </a:pPr>
            <a:r>
              <a:rPr lang="hu-HU" sz="3900" dirty="0">
                <a:latin typeface="Bahnschrift Light SemiCondensed" panose="020B0502040204020203" pitchFamily="34" charset="0"/>
              </a:rPr>
              <a:t>lakás: ~500-700€ </a:t>
            </a:r>
          </a:p>
          <a:p>
            <a:pPr marL="0" lvl="0" indent="0">
              <a:buNone/>
            </a:pPr>
            <a:r>
              <a:rPr lang="hu-HU" sz="3600" dirty="0" err="1">
                <a:latin typeface="Bahnschrift Light SemiCondensed" panose="020B0502040204020203" pitchFamily="34" charset="0"/>
              </a:rPr>
              <a:t>Bolzano</a:t>
            </a:r>
            <a:r>
              <a:rPr lang="hu-HU" sz="3600" dirty="0">
                <a:latin typeface="Bahnschrift Light SemiCondensed" panose="020B0502040204020203" pitchFamily="34" charset="0"/>
              </a:rPr>
              <a:t> </a:t>
            </a:r>
            <a:r>
              <a:rPr lang="hu-HU" sz="3600" dirty="0" err="1">
                <a:latin typeface="Bahnschrift Light SemiCondensed" panose="020B0502040204020203" pitchFamily="34" charset="0"/>
              </a:rPr>
              <a:t>Unibacheca</a:t>
            </a:r>
            <a:r>
              <a:rPr lang="hu-HU" sz="3600" dirty="0">
                <a:latin typeface="Bahnschrift Light SemiCondensed" panose="020B0502040204020203" pitchFamily="34" charset="0"/>
              </a:rPr>
              <a:t> </a:t>
            </a:r>
            <a:r>
              <a:rPr lang="hu-HU" sz="3600" dirty="0" err="1">
                <a:latin typeface="Bahnschrift Light SemiCondensed" panose="020B0502040204020203" pitchFamily="34" charset="0"/>
              </a:rPr>
              <a:t>Universitari</a:t>
            </a:r>
            <a:r>
              <a:rPr lang="hu-HU" sz="3600" dirty="0">
                <a:latin typeface="Bahnschrift Light SemiCondensed" panose="020B0502040204020203" pitchFamily="34" charset="0"/>
              </a:rPr>
              <a:t> </a:t>
            </a:r>
            <a:r>
              <a:rPr lang="hu-HU" sz="3600" dirty="0" err="1">
                <a:latin typeface="Bahnschrift Light SemiCondensed" panose="020B0502040204020203" pitchFamily="34" charset="0"/>
              </a:rPr>
              <a:t>Affitti</a:t>
            </a:r>
            <a:r>
              <a:rPr lang="hu-HU" sz="3600" dirty="0">
                <a:latin typeface="Bahnschrift Light SemiCondensed" panose="020B0502040204020203" pitchFamily="34" charset="0"/>
              </a:rPr>
              <a:t> / </a:t>
            </a:r>
            <a:r>
              <a:rPr lang="hu-HU" sz="3600" dirty="0" err="1">
                <a:latin typeface="Bahnschrift Light SemiCondensed" panose="020B0502040204020203" pitchFamily="34" charset="0"/>
              </a:rPr>
              <a:t>Affitto</a:t>
            </a:r>
            <a:r>
              <a:rPr lang="hu-HU" sz="3600" dirty="0">
                <a:latin typeface="Bahnschrift Light SemiCondensed" panose="020B0502040204020203" pitchFamily="34" charset="0"/>
              </a:rPr>
              <a:t> Camera: </a:t>
            </a:r>
            <a:r>
              <a:rPr lang="hu-HU" dirty="0">
                <a:latin typeface="Bahnschrift Light SemiCondensed" panose="020B0502040204020203" pitchFamily="34" charset="0"/>
                <a:hlinkClick r:id="rId2"/>
              </a:rPr>
              <a:t>https://www.facebook.com/groups/1127113003984075/</a:t>
            </a:r>
            <a:endParaRPr lang="hu-HU" dirty="0">
              <a:latin typeface="Bahnschrift Light SemiCondensed" panose="020B0502040204020203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1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"/>
            <a:ext cx="12192000" cy="1201002"/>
          </a:xfrm>
          <a:prstGeom prst="rect">
            <a:avLst/>
          </a:prstGeom>
          <a:solidFill>
            <a:srgbClr val="0581CC"/>
          </a:solidFill>
          <a:ln>
            <a:solidFill>
              <a:srgbClr val="058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176" y="0"/>
            <a:ext cx="11817824" cy="1201003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Közlekedés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0780" y="1313645"/>
            <a:ext cx="10612272" cy="5034294"/>
          </a:xfrm>
        </p:spPr>
        <p:txBody>
          <a:bodyPr>
            <a:noAutofit/>
          </a:bodyPr>
          <a:lstStyle/>
          <a:p>
            <a:pPr lvl="0"/>
            <a:r>
              <a:rPr lang="hu-HU" sz="3600" b="1" dirty="0" err="1">
                <a:solidFill>
                  <a:srgbClr val="0581CC"/>
                </a:solidFill>
                <a:latin typeface="Bahnschrift Light SemiCondensed" panose="020B0502040204020203" pitchFamily="34" charset="0"/>
              </a:rPr>
              <a:t>Abo</a:t>
            </a:r>
            <a:r>
              <a:rPr lang="hu-HU" sz="3600" b="1" dirty="0">
                <a:solidFill>
                  <a:srgbClr val="0581CC"/>
                </a:solidFill>
                <a:latin typeface="Bahnschrift Light SemiCondensed" panose="020B0502040204020203" pitchFamily="34" charset="0"/>
              </a:rPr>
              <a:t>+ kártya </a:t>
            </a:r>
            <a:r>
              <a:rPr lang="hu-HU" sz="3600" dirty="0" smtClean="0">
                <a:latin typeface="Bahnschrift Light SemiCondensed" panose="020B0502040204020203" pitchFamily="34" charset="0"/>
              </a:rPr>
              <a:t>(egy </a:t>
            </a:r>
            <a:r>
              <a:rPr lang="hu-HU" sz="3600" dirty="0">
                <a:latin typeface="Bahnschrift Light SemiCondensed" panose="020B0502040204020203" pitchFamily="34" charset="0"/>
              </a:rPr>
              <a:t>éves bérlet</a:t>
            </a:r>
            <a:r>
              <a:rPr lang="hu-HU" sz="3600" dirty="0" smtClean="0">
                <a:latin typeface="Bahnschrift Light SemiCondensed" panose="020B0502040204020203" pitchFamily="34" charset="0"/>
              </a:rPr>
              <a:t>): </a:t>
            </a:r>
            <a:r>
              <a:rPr lang="hu-HU" sz="3600" dirty="0">
                <a:latin typeface="Bahnschrift Light SemiCondensed" panose="020B0502040204020203" pitchFamily="34" charset="0"/>
              </a:rPr>
              <a:t>150€ </a:t>
            </a:r>
          </a:p>
          <a:p>
            <a:pPr marL="0" lvl="0" indent="0">
              <a:buNone/>
            </a:pPr>
            <a:r>
              <a:rPr lang="hu-HU" sz="2000" dirty="0">
                <a:latin typeface="Bahnschrift Light SemiCondensed" panose="020B0502040204020203" pitchFamily="34" charset="0"/>
                <a:hlinkClick r:id="rId2"/>
              </a:rPr>
              <a:t>http://www.mobilitaaltoadige.info/de/tickets/suedtirol-pass-abo-plus</a:t>
            </a:r>
            <a:r>
              <a:rPr lang="hu-HU" sz="2000" dirty="0">
                <a:latin typeface="Bahnschrift Light SemiCondensed" panose="020B0502040204020203" pitchFamily="34" charset="0"/>
              </a:rPr>
              <a:t> </a:t>
            </a:r>
          </a:p>
          <a:p>
            <a:pPr lvl="0"/>
            <a:r>
              <a:rPr lang="hu-HU" sz="3400" dirty="0">
                <a:latin typeface="Bahnschrift Light SemiCondensed" panose="020B0502040204020203" pitchFamily="34" charset="0"/>
              </a:rPr>
              <a:t>Egész Dél-Tirolban érvényes</a:t>
            </a:r>
          </a:p>
          <a:p>
            <a:pPr lvl="0"/>
            <a:r>
              <a:rPr lang="hu-HU" sz="3400" dirty="0">
                <a:latin typeface="Bahnschrift Light SemiCondensed" panose="020B0502040204020203" pitchFamily="34" charset="0"/>
              </a:rPr>
              <a:t>Vonatra, buszra, felvonóra</a:t>
            </a:r>
          </a:p>
          <a:p>
            <a:pPr lvl="0">
              <a:spcAft>
                <a:spcPts val="2400"/>
              </a:spcAft>
            </a:pPr>
            <a:r>
              <a:rPr lang="hu-HU" sz="3400" dirty="0">
                <a:latin typeface="Bahnschrift Light SemiCondensed" panose="020B0502040204020203" pitchFamily="34" charset="0"/>
              </a:rPr>
              <a:t>Kell hozzá adószám (kinti lakcím, oktatási és személyes adatok – ingyenes</a:t>
            </a:r>
            <a:r>
              <a:rPr lang="hu-HU" sz="3400" dirty="0" smtClean="0">
                <a:latin typeface="Bahnschrift Light SemiCondensed" panose="020B0502040204020203" pitchFamily="34" charset="0"/>
              </a:rPr>
              <a:t>)</a:t>
            </a:r>
          </a:p>
          <a:p>
            <a:pPr lvl="0"/>
            <a:r>
              <a:rPr lang="hu-HU" sz="3600" b="1" dirty="0" smtClean="0">
                <a:solidFill>
                  <a:srgbClr val="0581CC"/>
                </a:solidFill>
                <a:latin typeface="Bahnschrift Light SemiCondensed" panose="020B0502040204020203" pitchFamily="34" charset="0"/>
              </a:rPr>
              <a:t>1, </a:t>
            </a:r>
            <a:r>
              <a:rPr lang="hu-HU" sz="3600" b="1" dirty="0">
                <a:solidFill>
                  <a:srgbClr val="0581CC"/>
                </a:solidFill>
                <a:latin typeface="Bahnschrift Light SemiCondensed" panose="020B0502040204020203" pitchFamily="34" charset="0"/>
              </a:rPr>
              <a:t>3, 7 napos bérlet</a:t>
            </a:r>
            <a:r>
              <a:rPr lang="hu-HU" sz="3600" dirty="0">
                <a:latin typeface="Bahnschrift Light SemiCondensed" panose="020B0502040204020203" pitchFamily="34" charset="0"/>
              </a:rPr>
              <a:t>, </a:t>
            </a:r>
            <a:r>
              <a:rPr lang="hu-HU" sz="3400" dirty="0">
                <a:latin typeface="Bahnschrift Light SemiCondensed" panose="020B0502040204020203" pitchFamily="34" charset="0"/>
              </a:rPr>
              <a:t>korlátlan utazás (</a:t>
            </a:r>
            <a:r>
              <a:rPr lang="hu-HU" sz="3400" dirty="0" err="1">
                <a:latin typeface="Bahnschrift Light SemiCondensed" panose="020B0502040204020203" pitchFamily="34" charset="0"/>
              </a:rPr>
              <a:t>Mobilcard</a:t>
            </a:r>
            <a:r>
              <a:rPr lang="hu-HU" sz="3400" dirty="0">
                <a:latin typeface="Bahnschrift Light SemiCondensed" panose="020B0502040204020203" pitchFamily="34" charset="0"/>
              </a:rPr>
              <a:t>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hu-HU" sz="2000" dirty="0">
                <a:latin typeface="Bahnschrift Light SemiCondensed" panose="020B0502040204020203" pitchFamily="34" charset="0"/>
                <a:hlinkClick r:id="rId3"/>
              </a:rPr>
              <a:t>http://www.mobilcard.info/de/mobilcard.asp</a:t>
            </a:r>
            <a:r>
              <a:rPr lang="hu-HU" sz="2000" dirty="0">
                <a:latin typeface="Bahnschrift Light SemiCondensed" panose="020B0502040204020203" pitchFamily="34" charset="0"/>
              </a:rPr>
              <a:t> </a:t>
            </a:r>
            <a:endParaRPr lang="hu-HU" sz="2000" dirty="0" smtClean="0">
              <a:latin typeface="Bahnschrift Light SemiCondensed" panose="020B0502040204020203" pitchFamily="34" charset="0"/>
            </a:endParaRPr>
          </a:p>
          <a:p>
            <a:r>
              <a:rPr lang="hu-HU" sz="3600" b="1" dirty="0">
                <a:solidFill>
                  <a:srgbClr val="0581CC"/>
                </a:solidFill>
                <a:latin typeface="Bahnschrift Light SemiCondensed" panose="020B0502040204020203" pitchFamily="34" charset="0"/>
              </a:rPr>
              <a:t>Bicikli</a:t>
            </a:r>
          </a:p>
        </p:txBody>
      </p:sp>
    </p:spTree>
    <p:extLst>
      <p:ext uri="{BB962C8B-B14F-4D97-AF65-F5344CB8AC3E}">
        <p14:creationId xmlns:p14="http://schemas.microsoft.com/office/powerpoint/2010/main" val="21513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0" y="1"/>
            <a:ext cx="12192000" cy="1201002"/>
          </a:xfrm>
          <a:prstGeom prst="rect">
            <a:avLst/>
          </a:prstGeom>
          <a:solidFill>
            <a:srgbClr val="0581CC"/>
          </a:solidFill>
          <a:ln>
            <a:solidFill>
              <a:srgbClr val="058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176" y="0"/>
            <a:ext cx="11817824" cy="1201003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Látnivalók</a:t>
            </a:r>
            <a:endParaRPr lang="hu-HU" b="1" dirty="0">
              <a:solidFill>
                <a:schemeClr val="bg1"/>
              </a:solidFill>
              <a:latin typeface="Bahnschrift Light Semi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7804" y="0"/>
            <a:ext cx="4634196" cy="120100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5400" b="1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Dél-Tirol</a:t>
            </a:r>
            <a:endParaRPr lang="hu-HU" sz="44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952" y="1736408"/>
            <a:ext cx="4465048" cy="23664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7354"/>
            <a:ext cx="4450262" cy="236375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5736"/>
            <a:ext cx="6123454" cy="236375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534079" y="325212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Lago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di 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Carezza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/ </a:t>
            </a:r>
            <a:r>
              <a:rPr lang="hu-HU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K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arersee</a:t>
            </a:r>
            <a:endParaRPr lang="hu-H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692324" y="3726404"/>
            <a:ext cx="34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Lago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di 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Braies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/ 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Pragses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Wildsee</a:t>
            </a:r>
            <a:endParaRPr lang="hu-H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6066955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Bahnschrift Light" panose="020B0502040204020203" pitchFamily="34" charset="0"/>
              </a:rPr>
              <a:t>Alpe</a:t>
            </a:r>
            <a:r>
              <a:rPr lang="hu-HU" dirty="0" smtClean="0">
                <a:latin typeface="Bahnschrift Light" panose="020B0502040204020203" pitchFamily="34" charset="0"/>
              </a:rPr>
              <a:t> di </a:t>
            </a:r>
            <a:r>
              <a:rPr lang="hu-HU" dirty="0" err="1" smtClean="0">
                <a:latin typeface="Bahnschrift Light" panose="020B0502040204020203" pitchFamily="34" charset="0"/>
              </a:rPr>
              <a:t>Siusi</a:t>
            </a:r>
            <a:r>
              <a:rPr lang="hu-HU" dirty="0" smtClean="0">
                <a:latin typeface="Bahnschrift Light" panose="020B0502040204020203" pitchFamily="34" charset="0"/>
              </a:rPr>
              <a:t> / </a:t>
            </a:r>
            <a:r>
              <a:rPr lang="hu-HU" dirty="0" err="1" smtClean="0">
                <a:latin typeface="Bahnschrift Light" panose="020B0502040204020203" pitchFamily="34" charset="0"/>
              </a:rPr>
              <a:t>Seiser</a:t>
            </a:r>
            <a:r>
              <a:rPr lang="hu-HU" dirty="0" smtClean="0">
                <a:latin typeface="Bahnschrift Light" panose="020B0502040204020203" pitchFamily="34" charset="0"/>
              </a:rPr>
              <a:t> </a:t>
            </a:r>
            <a:r>
              <a:rPr lang="hu-HU" dirty="0" err="1" smtClean="0">
                <a:latin typeface="Bahnschrift Light" panose="020B0502040204020203" pitchFamily="34" charset="0"/>
              </a:rPr>
              <a:t>Alm</a:t>
            </a:r>
            <a:endParaRPr lang="hu-HU" dirty="0">
              <a:latin typeface="Bahnschrift Light" panose="020B0502040204020203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132" y="4491260"/>
            <a:ext cx="5067868" cy="236674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8742017" y="6488668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Fié 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allo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Sciliar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/ 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Völs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am 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Schlern</a:t>
            </a:r>
            <a:endParaRPr lang="hu-H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196" y="3405"/>
            <a:ext cx="2923607" cy="3898143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4697725" y="3560643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Siusi</a:t>
            </a:r>
            <a:r>
              <a:rPr lang="hu-HU" sz="14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hu-HU" sz="14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allo</a:t>
            </a:r>
            <a:r>
              <a:rPr lang="hu-HU" sz="14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hu-HU" sz="14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Sciliar</a:t>
            </a:r>
            <a:r>
              <a:rPr lang="hu-HU" sz="14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/ </a:t>
            </a:r>
            <a:r>
              <a:rPr lang="hu-HU" sz="14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Seis</a:t>
            </a:r>
            <a:r>
              <a:rPr lang="hu-HU" sz="14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am </a:t>
            </a:r>
            <a:r>
              <a:rPr lang="hu-HU" sz="1400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Schlern</a:t>
            </a:r>
            <a:endParaRPr lang="hu-HU" sz="14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40430" y="425709"/>
            <a:ext cx="2693278" cy="1380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400" b="1" dirty="0" err="1" smtClean="0">
                <a:solidFill>
                  <a:srgbClr val="0581CC"/>
                </a:solidFill>
                <a:latin typeface="Bahnschrift Light SemiCondensed" panose="020B0502040204020203" pitchFamily="34" charset="0"/>
              </a:rPr>
              <a:t>Bolzano</a:t>
            </a:r>
            <a:r>
              <a:rPr lang="hu-HU" sz="4400" b="1" dirty="0" smtClean="0">
                <a:solidFill>
                  <a:srgbClr val="0581CC"/>
                </a:solidFill>
                <a:latin typeface="Bahnschrift Light SemiCondensed" panose="020B0502040204020203" pitchFamily="34" charset="0"/>
              </a:rPr>
              <a:t> / </a:t>
            </a:r>
            <a:br>
              <a:rPr lang="hu-HU" sz="4400" b="1" dirty="0" smtClean="0">
                <a:solidFill>
                  <a:srgbClr val="0581CC"/>
                </a:solidFill>
                <a:latin typeface="Bahnschrift Light SemiCondensed" panose="020B0502040204020203" pitchFamily="34" charset="0"/>
              </a:rPr>
            </a:br>
            <a:r>
              <a:rPr lang="hu-HU" sz="4400" b="1" dirty="0" err="1" smtClean="0">
                <a:solidFill>
                  <a:srgbClr val="0581CC"/>
                </a:solidFill>
                <a:latin typeface="Bahnschrift Light SemiCondensed" panose="020B0502040204020203" pitchFamily="34" charset="0"/>
              </a:rPr>
              <a:t>Bozen</a:t>
            </a:r>
            <a:endParaRPr lang="hu-HU" sz="4400" b="1" dirty="0">
              <a:solidFill>
                <a:srgbClr val="0581CC"/>
              </a:solidFill>
              <a:latin typeface="Bahnschrift Light SemiCondensed" panose="020B0502040204020203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" t="-387"/>
          <a:stretch/>
        </p:blipFill>
        <p:spPr>
          <a:xfrm rot="5400000">
            <a:off x="4507280" y="2469225"/>
            <a:ext cx="3559578" cy="269327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829" y="3521122"/>
            <a:ext cx="4449171" cy="333687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817660" cy="361324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479" y="0"/>
            <a:ext cx="4435521" cy="332664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80267" y="4196131"/>
            <a:ext cx="3042136" cy="228160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51969" y="4196677"/>
            <a:ext cx="3046502" cy="2284877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2604417" y="3243914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Bolzano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a magasból</a:t>
            </a:r>
            <a:endParaRPr lang="hu-H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996895" y="6488668"/>
            <a:ext cx="319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Piazza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Walther / 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Waltherplatz</a:t>
            </a:r>
            <a:endParaRPr lang="hu-H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968439" y="5226321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Piazza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Erbe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/ 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Obstmarkt</a:t>
            </a:r>
            <a:endParaRPr lang="hu-H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67671" y="6488668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Isarco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/ 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Eisack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endParaRPr lang="hu-H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1276365" y="295730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Óváros</a:t>
            </a:r>
            <a:endParaRPr lang="hu-H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511029" y="648782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Loacker</a:t>
            </a:r>
            <a:endParaRPr lang="hu-H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30724" cy="27430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956" y="911574"/>
            <a:ext cx="3684896" cy="27636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085" y="1661028"/>
            <a:ext cx="4143915" cy="276367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07433"/>
            <a:ext cx="10058400" cy="2250567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-55572" y="2389116"/>
            <a:ext cx="42418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700" dirty="0" err="1">
                <a:latin typeface="Bahnschrift Light" panose="020B0502040204020203" pitchFamily="34" charset="0"/>
              </a:rPr>
              <a:t>Ötzi</a:t>
            </a:r>
            <a:r>
              <a:rPr lang="hu-HU" sz="1700" dirty="0">
                <a:latin typeface="Bahnschrift Light" panose="020B0502040204020203" pitchFamily="34" charset="0"/>
              </a:rPr>
              <a:t> a </a:t>
            </a:r>
            <a:r>
              <a:rPr lang="hu-HU" sz="1700" dirty="0" err="1">
                <a:latin typeface="Bahnschrift Light" panose="020B0502040204020203" pitchFamily="34" charset="0"/>
              </a:rPr>
              <a:t>Südtiroler</a:t>
            </a:r>
            <a:r>
              <a:rPr lang="hu-HU" sz="1700" dirty="0">
                <a:latin typeface="Bahnschrift Light" panose="020B0502040204020203" pitchFamily="34" charset="0"/>
              </a:rPr>
              <a:t> </a:t>
            </a:r>
            <a:r>
              <a:rPr lang="hu-HU" sz="1700" dirty="0" err="1">
                <a:latin typeface="Bahnschrift Light" panose="020B0502040204020203" pitchFamily="34" charset="0"/>
              </a:rPr>
              <a:t>Archäologiemuseum-ban</a:t>
            </a:r>
            <a:endParaRPr lang="hu-HU" sz="1700" dirty="0">
              <a:latin typeface="Bahnschrift Light" panose="020B0502040204020203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399214" y="911574"/>
            <a:ext cx="302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hu-HU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Naturmuseum</a:t>
            </a:r>
            <a:r>
              <a:rPr lang="hu-HU" dirty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Bahnschrift Light" panose="020B0502040204020203" pitchFamily="34" charset="0"/>
              </a:rPr>
              <a:t>Südtirol</a:t>
            </a:r>
            <a:r>
              <a:rPr lang="hu-HU" dirty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0683254" y="1643381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Museion</a:t>
            </a:r>
            <a:endParaRPr lang="hu-H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-436728" y="4607433"/>
            <a:ext cx="3111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Schloss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Runkelstein</a:t>
            </a:r>
            <a:endParaRPr lang="hu-H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6537" y="2945193"/>
            <a:ext cx="1660318" cy="148189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96073" y="2942909"/>
            <a:ext cx="1665245" cy="148153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5979" y="4741979"/>
            <a:ext cx="2250567" cy="19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7199" y="3870790"/>
            <a:ext cx="2839187" cy="244010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420669" cy="32205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318" y="3392488"/>
            <a:ext cx="4620682" cy="346551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7516" y="3392489"/>
            <a:ext cx="4533131" cy="3465511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0" y="2838498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Soprabolzano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 / 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Oberbozen</a:t>
            </a:r>
            <a:endParaRPr lang="hu-H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0534174" y="3392488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Földpiramisok</a:t>
            </a:r>
            <a:endParaRPr lang="hu-H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269281" y="6488668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Dolomitok (</a:t>
            </a:r>
            <a:r>
              <a:rPr lang="hu-HU" dirty="0" err="1" smtClean="0">
                <a:solidFill>
                  <a:schemeClr val="bg1"/>
                </a:solidFill>
                <a:latin typeface="Bahnschrift Light" panose="020B0502040204020203" pitchFamily="34" charset="0"/>
              </a:rPr>
              <a:t>Schlern</a:t>
            </a:r>
            <a:r>
              <a:rPr lang="hu-HU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)</a:t>
            </a:r>
            <a:endParaRPr lang="hu-H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0140" y="235403"/>
            <a:ext cx="2426461" cy="28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"/>
            <a:ext cx="12192000" cy="1201002"/>
          </a:xfrm>
          <a:prstGeom prst="rect">
            <a:avLst/>
          </a:prstGeom>
          <a:solidFill>
            <a:srgbClr val="0581CC"/>
          </a:solidFill>
          <a:ln>
            <a:solidFill>
              <a:srgbClr val="058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176" y="1"/>
            <a:ext cx="11817824" cy="1269242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További hasznos linkek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4176" y="1712794"/>
            <a:ext cx="11458433" cy="4742597"/>
          </a:xfrm>
        </p:spPr>
        <p:txBody>
          <a:bodyPr>
            <a:normAutofit lnSpcReduction="10000"/>
          </a:bodyPr>
          <a:lstStyle/>
          <a:p>
            <a:pPr marL="0" lvl="0" indent="0" algn="ctr">
              <a:spcAft>
                <a:spcPts val="1400"/>
              </a:spcAft>
              <a:buNone/>
            </a:pPr>
            <a:r>
              <a:rPr lang="hu-HU" sz="3200" dirty="0" err="1">
                <a:latin typeface="Bahnschrift Light SemiCondensed" panose="020B0502040204020203" pitchFamily="34" charset="0"/>
              </a:rPr>
              <a:t>Unibz</a:t>
            </a:r>
            <a:r>
              <a:rPr lang="hu-HU" sz="3200" dirty="0">
                <a:latin typeface="Bahnschrift Light SemiCondensed" panose="020B0502040204020203" pitchFamily="34" charset="0"/>
              </a:rPr>
              <a:t> – </a:t>
            </a:r>
            <a:r>
              <a:rPr lang="hu-HU" sz="3200" dirty="0" err="1">
                <a:latin typeface="Bahnschrift Light SemiCondensed" panose="020B0502040204020203" pitchFamily="34" charset="0"/>
              </a:rPr>
              <a:t>Incoming</a:t>
            </a:r>
            <a:r>
              <a:rPr lang="hu-HU" sz="3200" dirty="0">
                <a:latin typeface="Bahnschrift Light SemiCondensed" panose="020B0502040204020203" pitchFamily="34" charset="0"/>
              </a:rPr>
              <a:t> Exchange </a:t>
            </a:r>
            <a:r>
              <a:rPr lang="hu-HU" sz="3200" dirty="0" err="1">
                <a:latin typeface="Bahnschrift Light SemiCondensed" panose="020B0502040204020203" pitchFamily="34" charset="0"/>
              </a:rPr>
              <a:t>Students</a:t>
            </a:r>
            <a:r>
              <a:rPr lang="hu-HU" sz="3200" dirty="0">
                <a:latin typeface="Bahnschrift Light SemiCondensed" panose="020B0502040204020203" pitchFamily="34" charset="0"/>
              </a:rPr>
              <a:t>: </a:t>
            </a:r>
            <a:r>
              <a:rPr lang="hu-HU" sz="3200" dirty="0">
                <a:latin typeface="Bahnschrift Light SemiCondensed" panose="020B0502040204020203" pitchFamily="34" charset="0"/>
                <a:hlinkClick r:id="rId2"/>
              </a:rPr>
              <a:t>https://www.unibz.it/en/applicants/incoming-exchange-students/</a:t>
            </a:r>
            <a:endParaRPr lang="hu-HU" sz="3200" dirty="0">
              <a:latin typeface="Bahnschrift Light SemiCondensed" panose="020B0502040204020203" pitchFamily="34" charset="0"/>
            </a:endParaRPr>
          </a:p>
          <a:p>
            <a:pPr marL="0" lvl="0" indent="0" algn="ctr">
              <a:spcAft>
                <a:spcPts val="1400"/>
              </a:spcAft>
              <a:buNone/>
            </a:pPr>
            <a:r>
              <a:rPr lang="hu-HU" sz="3200" dirty="0">
                <a:latin typeface="Bahnschrift Light SemiCondensed" panose="020B0502040204020203" pitchFamily="34" charset="0"/>
              </a:rPr>
              <a:t>Free University of </a:t>
            </a:r>
            <a:r>
              <a:rPr lang="hu-HU" sz="3200" dirty="0" err="1">
                <a:latin typeface="Bahnschrift Light SemiCondensed" panose="020B0502040204020203" pitchFamily="34" charset="0"/>
              </a:rPr>
              <a:t>Bozen-Bolzano</a:t>
            </a:r>
            <a:r>
              <a:rPr lang="hu-HU" sz="3200" dirty="0">
                <a:latin typeface="Bahnschrift Light SemiCondensed" panose="020B0502040204020203" pitchFamily="34" charset="0"/>
              </a:rPr>
              <a:t>: </a:t>
            </a:r>
            <a:r>
              <a:rPr lang="hu-HU" sz="3200" dirty="0">
                <a:latin typeface="Bahnschrift Light SemiCondensed" panose="020B0502040204020203" pitchFamily="34" charset="0"/>
                <a:hlinkClick r:id="rId3"/>
              </a:rPr>
              <a:t>https://www.facebook.com/unibz/</a:t>
            </a:r>
            <a:r>
              <a:rPr lang="hu-HU" sz="3200" dirty="0">
                <a:latin typeface="Bahnschrift Light SemiCondensed" panose="020B0502040204020203" pitchFamily="34" charset="0"/>
              </a:rPr>
              <a:t> </a:t>
            </a:r>
          </a:p>
          <a:p>
            <a:pPr marL="0" lvl="0" indent="0" algn="ctr">
              <a:spcAft>
                <a:spcPts val="1400"/>
              </a:spcAft>
              <a:buNone/>
            </a:pPr>
            <a:r>
              <a:rPr lang="hu-HU" sz="3200" dirty="0">
                <a:latin typeface="Bahnschrift Light SemiCondensed" panose="020B0502040204020203" pitchFamily="34" charset="0"/>
              </a:rPr>
              <a:t>Exchange </a:t>
            </a:r>
            <a:r>
              <a:rPr lang="hu-HU" sz="3200" dirty="0" err="1">
                <a:latin typeface="Bahnschrift Light SemiCondensed" panose="020B0502040204020203" pitchFamily="34" charset="0"/>
              </a:rPr>
              <a:t>Students</a:t>
            </a:r>
            <a:r>
              <a:rPr lang="hu-HU" sz="3200" dirty="0">
                <a:latin typeface="Bahnschrift Light SemiCondensed" panose="020B0502040204020203" pitchFamily="34" charset="0"/>
              </a:rPr>
              <a:t> </a:t>
            </a:r>
            <a:r>
              <a:rPr lang="hu-HU" sz="3200" dirty="0" err="1">
                <a:latin typeface="Bahnschrift Light SemiCondensed" panose="020B0502040204020203" pitchFamily="34" charset="0"/>
              </a:rPr>
              <a:t>Unibz</a:t>
            </a:r>
            <a:r>
              <a:rPr lang="hu-HU" sz="3200" dirty="0">
                <a:latin typeface="Bahnschrift Light SemiCondensed" panose="020B0502040204020203" pitchFamily="34" charset="0"/>
              </a:rPr>
              <a:t>: </a:t>
            </a:r>
            <a:r>
              <a:rPr lang="hu-HU" sz="3200" dirty="0">
                <a:latin typeface="Bahnschrift Light SemiCondensed" panose="020B0502040204020203" pitchFamily="34" charset="0"/>
                <a:hlinkClick r:id="rId4"/>
              </a:rPr>
              <a:t>https://www.facebook.com/groups/275782475957445/</a:t>
            </a:r>
            <a:r>
              <a:rPr lang="hu-HU" sz="3200" dirty="0">
                <a:latin typeface="Bahnschrift Light SemiCondensed" panose="020B0502040204020203" pitchFamily="34" charset="0"/>
              </a:rPr>
              <a:t> </a:t>
            </a:r>
          </a:p>
          <a:p>
            <a:pPr marL="0" lvl="0" indent="0" algn="ctr">
              <a:spcAft>
                <a:spcPts val="1400"/>
              </a:spcAft>
              <a:buNone/>
            </a:pPr>
            <a:r>
              <a:rPr lang="hu-HU" sz="3200" dirty="0" err="1">
                <a:latin typeface="Bahnschrift Light SemiCondensed" panose="020B0502040204020203" pitchFamily="34" charset="0"/>
              </a:rPr>
              <a:t>Bildungswissenschaften</a:t>
            </a:r>
            <a:r>
              <a:rPr lang="hu-HU" sz="3200" dirty="0">
                <a:latin typeface="Bahnschrift Light SemiCondensed" panose="020B0502040204020203" pitchFamily="34" charset="0"/>
              </a:rPr>
              <a:t> </a:t>
            </a:r>
            <a:r>
              <a:rPr lang="hu-HU" sz="3200" dirty="0" err="1">
                <a:latin typeface="Bahnschrift Light SemiCondensed" panose="020B0502040204020203" pitchFamily="34" charset="0"/>
              </a:rPr>
              <a:t>Brixen</a:t>
            </a:r>
            <a:r>
              <a:rPr lang="hu-HU" sz="3200" dirty="0">
                <a:latin typeface="Bahnschrift Light SemiCondensed" panose="020B0502040204020203" pitchFamily="34" charset="0"/>
              </a:rPr>
              <a:t> 2014 </a:t>
            </a:r>
            <a:r>
              <a:rPr lang="hu-HU" sz="3200" dirty="0" err="1">
                <a:latin typeface="Bahnschrift Light SemiCondensed" panose="020B0502040204020203" pitchFamily="34" charset="0"/>
              </a:rPr>
              <a:t>bis</a:t>
            </a:r>
            <a:r>
              <a:rPr lang="hu-HU" sz="3200" dirty="0">
                <a:latin typeface="Bahnschrift Light SemiCondensed" panose="020B0502040204020203" pitchFamily="34" charset="0"/>
              </a:rPr>
              <a:t>... 20?? :-) </a:t>
            </a:r>
            <a:r>
              <a:rPr lang="hu-HU" sz="3200" dirty="0" err="1">
                <a:latin typeface="Bahnschrift Light SemiCondensed" panose="020B0502040204020203" pitchFamily="34" charset="0"/>
              </a:rPr>
              <a:t>facebook</a:t>
            </a:r>
            <a:r>
              <a:rPr lang="hu-HU" sz="3200" dirty="0">
                <a:latin typeface="Bahnschrift Light SemiCondensed" panose="020B0502040204020203" pitchFamily="34" charset="0"/>
              </a:rPr>
              <a:t>-csoport: </a:t>
            </a:r>
            <a:r>
              <a:rPr lang="hu-HU" sz="3200" dirty="0">
                <a:latin typeface="Bahnschrift Light SemiCondensed" panose="020B0502040204020203" pitchFamily="34" charset="0"/>
                <a:hlinkClick r:id="rId5"/>
              </a:rPr>
              <a:t>https://www.facebook.com/groups/1484958581790107/</a:t>
            </a:r>
            <a:r>
              <a:rPr lang="hu-HU" sz="3200" dirty="0">
                <a:latin typeface="Bahnschrift Light SemiCondensed" panose="020B0502040204020203" pitchFamily="34" charset="0"/>
              </a:rPr>
              <a:t> </a:t>
            </a:r>
            <a:endParaRPr lang="hu-HU" sz="3200" dirty="0" smtClean="0">
              <a:latin typeface="Bahnschrift Light SemiCondensed" panose="020B0502040204020203" pitchFamily="34" charset="0"/>
            </a:endParaRPr>
          </a:p>
          <a:p>
            <a:pPr marL="0" indent="0" algn="ctr">
              <a:buNone/>
            </a:pPr>
            <a:r>
              <a:rPr lang="hu-HU" sz="3200" dirty="0">
                <a:latin typeface="Bahnschrift Light SemiCondensed" panose="020B0502040204020203" pitchFamily="34" charset="0"/>
              </a:rPr>
              <a:t>International Relations: </a:t>
            </a:r>
            <a:r>
              <a:rPr lang="hu-HU" sz="3200" dirty="0" smtClean="0">
                <a:latin typeface="Bahnschrift Light SemiCondensed" panose="020B0502040204020203" pitchFamily="34" charset="0"/>
                <a:hlinkClick r:id="rId6"/>
              </a:rPr>
              <a:t>international.relations@unibz.it</a:t>
            </a:r>
            <a:endParaRPr lang="hu-HU" sz="32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0581CC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Köszönöm a figyelmet!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247" y="1690688"/>
            <a:ext cx="4059506" cy="48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46209" cy="4151892"/>
          </a:xfrm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6574875" y="464024"/>
            <a:ext cx="5298677" cy="3592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hu-HU" sz="3600" b="1" dirty="0" err="1" smtClean="0">
                <a:solidFill>
                  <a:srgbClr val="0581CC"/>
                </a:solidFill>
                <a:latin typeface="Bahnschrift Light SemiCondensed" panose="020B0502040204020203" pitchFamily="34" charset="0"/>
              </a:rPr>
              <a:t>Bolzano</a:t>
            </a:r>
            <a:r>
              <a:rPr lang="hu-HU" sz="3600" b="1" dirty="0" smtClean="0">
                <a:solidFill>
                  <a:srgbClr val="0581CC"/>
                </a:solidFill>
                <a:latin typeface="Bahnschrift Light SemiCondensed" panose="020B0502040204020203" pitchFamily="34" charset="0"/>
              </a:rPr>
              <a:t> / </a:t>
            </a:r>
            <a:r>
              <a:rPr lang="hu-HU" sz="3600" b="1" dirty="0" err="1" smtClean="0">
                <a:solidFill>
                  <a:srgbClr val="0581CC"/>
                </a:solidFill>
                <a:latin typeface="Bahnschrift Light SemiCondensed" panose="020B0502040204020203" pitchFamily="34" charset="0"/>
              </a:rPr>
              <a:t>Bozen</a:t>
            </a:r>
            <a:endParaRPr lang="hu-HU" sz="3600" b="1" dirty="0" smtClean="0">
              <a:solidFill>
                <a:srgbClr val="0581CC"/>
              </a:solidFill>
              <a:latin typeface="Bahnschrift Light SemiCondensed" panose="020B0502040204020203" pitchFamily="34" charset="0"/>
            </a:endParaRPr>
          </a:p>
          <a:p>
            <a:pPr>
              <a:spcAft>
                <a:spcPts val="1000"/>
              </a:spcAft>
            </a:pPr>
            <a:r>
              <a:rPr lang="hu-HU" sz="3600" dirty="0" smtClean="0">
                <a:latin typeface="Bahnschrift Light SemiCondensed" panose="020B0502040204020203" pitchFamily="34" charset="0"/>
              </a:rPr>
              <a:t>Észak-Olaszország</a:t>
            </a:r>
          </a:p>
          <a:p>
            <a:pPr>
              <a:spcAft>
                <a:spcPts val="1000"/>
              </a:spcAft>
            </a:pPr>
            <a:r>
              <a:rPr lang="hu-HU" sz="3600" dirty="0" smtClean="0">
                <a:latin typeface="Bahnschrift Light SemiCondensed" panose="020B0502040204020203" pitchFamily="34" charset="0"/>
              </a:rPr>
              <a:t>Dél-Tirol</a:t>
            </a:r>
          </a:p>
          <a:p>
            <a:pPr>
              <a:spcAft>
                <a:spcPts val="1000"/>
              </a:spcAft>
            </a:pPr>
            <a:r>
              <a:rPr lang="hu-HU" sz="3600" dirty="0">
                <a:latin typeface="Bahnschrift Light SemiCondensed" panose="020B0502040204020203" pitchFamily="34" charset="0"/>
              </a:rPr>
              <a:t>Alpok, Dolomitok lábánál</a:t>
            </a:r>
          </a:p>
          <a:p>
            <a:pPr>
              <a:spcAft>
                <a:spcPts val="1000"/>
              </a:spcAft>
            </a:pPr>
            <a:r>
              <a:rPr lang="hu-HU" sz="3600" dirty="0" smtClean="0">
                <a:latin typeface="Bahnschrift Light SemiCondensed" panose="020B0502040204020203" pitchFamily="34" charset="0"/>
              </a:rPr>
              <a:t>Olasz, német, </a:t>
            </a:r>
            <a:r>
              <a:rPr lang="hu-HU" sz="3600" dirty="0" err="1" smtClean="0">
                <a:latin typeface="Bahnschrift Light SemiCondensed" panose="020B0502040204020203" pitchFamily="34" charset="0"/>
              </a:rPr>
              <a:t>ladin</a:t>
            </a:r>
            <a:r>
              <a:rPr lang="hu-HU" sz="3600" dirty="0" smtClean="0">
                <a:latin typeface="Bahnschrift Light SemiCondensed" panose="020B0502040204020203" pitchFamily="34" charset="0"/>
              </a:rPr>
              <a:t> nyelv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9477" y="4547679"/>
            <a:ext cx="4635532" cy="231612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7941" y="3919738"/>
            <a:ext cx="2306185" cy="356206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5009" y="4547678"/>
            <a:ext cx="3998794" cy="23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1"/>
            <a:ext cx="12192000" cy="1201002"/>
          </a:xfrm>
          <a:prstGeom prst="rect">
            <a:avLst/>
          </a:prstGeom>
          <a:solidFill>
            <a:srgbClr val="0581CC"/>
          </a:solidFill>
          <a:ln>
            <a:solidFill>
              <a:srgbClr val="058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4842" y="0"/>
            <a:ext cx="11837158" cy="120100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Egyetem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9018" y="1325563"/>
            <a:ext cx="6313227" cy="4534232"/>
          </a:xfrm>
        </p:spPr>
        <p:txBody>
          <a:bodyPr>
            <a:noAutofit/>
          </a:bodyPr>
          <a:lstStyle/>
          <a:p>
            <a:pPr lvl="0"/>
            <a:r>
              <a:rPr lang="hu-HU" sz="3600" dirty="0">
                <a:latin typeface="Bahnschrift Light SemiCondensed" panose="020B0502040204020203" pitchFamily="34" charset="0"/>
                <a:hlinkClick r:id="rId2"/>
              </a:rPr>
              <a:t>https://www.unibz.it/</a:t>
            </a:r>
            <a:r>
              <a:rPr lang="hu-HU" sz="3600" dirty="0">
                <a:latin typeface="Bahnschrift Light SemiCondensed" panose="020B0502040204020203" pitchFamily="34" charset="0"/>
              </a:rPr>
              <a:t> </a:t>
            </a:r>
          </a:p>
          <a:p>
            <a:pPr lvl="0">
              <a:spcAft>
                <a:spcPts val="3600"/>
              </a:spcAft>
            </a:pPr>
            <a:r>
              <a:rPr lang="hu-HU" sz="3600" dirty="0">
                <a:latin typeface="Bahnschrift Light SemiCondensed" panose="020B0502040204020203" pitchFamily="34" charset="0"/>
              </a:rPr>
              <a:t>Kampuszok: </a:t>
            </a:r>
            <a:r>
              <a:rPr lang="hu-HU" sz="3600" dirty="0" err="1">
                <a:latin typeface="Bahnschrift Light SemiCondensed" panose="020B0502040204020203" pitchFamily="34" charset="0"/>
              </a:rPr>
              <a:t>Bolzano</a:t>
            </a:r>
            <a:r>
              <a:rPr lang="hu-HU" sz="3600" dirty="0">
                <a:latin typeface="Bahnschrift Light SemiCondensed" panose="020B0502040204020203" pitchFamily="34" charset="0"/>
              </a:rPr>
              <a:t>, </a:t>
            </a:r>
            <a:r>
              <a:rPr lang="hu-HU" sz="3600" dirty="0" err="1" smtClean="0">
                <a:latin typeface="Bahnschrift Light SemiCondensed" panose="020B0502040204020203" pitchFamily="34" charset="0"/>
              </a:rPr>
              <a:t>Bressanone</a:t>
            </a:r>
            <a:r>
              <a:rPr lang="hu-HU" sz="3600" dirty="0" smtClean="0">
                <a:latin typeface="Bahnschrift Light SemiCondensed" panose="020B0502040204020203" pitchFamily="34" charset="0"/>
              </a:rPr>
              <a:t> </a:t>
            </a:r>
            <a:r>
              <a:rPr lang="hu-HU" sz="3600" dirty="0">
                <a:latin typeface="Bahnschrift Light SemiCondensed" panose="020B0502040204020203" pitchFamily="34" charset="0"/>
              </a:rPr>
              <a:t>és </a:t>
            </a:r>
            <a:r>
              <a:rPr lang="hu-HU" sz="3600" dirty="0" err="1" smtClean="0">
                <a:latin typeface="Bahnschrift Light SemiCondensed" panose="020B0502040204020203" pitchFamily="34" charset="0"/>
              </a:rPr>
              <a:t>Brunicko</a:t>
            </a:r>
            <a:endParaRPr lang="hu-HU" sz="3600" dirty="0">
              <a:latin typeface="Bahnschrift Light SemiCondensed" panose="020B0502040204020203" pitchFamily="34" charset="0"/>
            </a:endParaRPr>
          </a:p>
          <a:p>
            <a:r>
              <a:rPr lang="hu-HU" sz="3600" dirty="0" err="1">
                <a:latin typeface="Bahnschrift Light SemiCondensed" panose="020B0502040204020203" pitchFamily="34" charset="0"/>
              </a:rPr>
              <a:t>Faculty</a:t>
            </a:r>
            <a:r>
              <a:rPr lang="hu-HU" sz="3600" dirty="0">
                <a:latin typeface="Bahnschrift Light SemiCondensed" panose="020B0502040204020203" pitchFamily="34" charset="0"/>
              </a:rPr>
              <a:t> of Education </a:t>
            </a:r>
          </a:p>
          <a:p>
            <a:r>
              <a:rPr lang="hu-HU" sz="3600" dirty="0">
                <a:latin typeface="Bahnschrift Light SemiCondensed" panose="020B0502040204020203" pitchFamily="34" charset="0"/>
              </a:rPr>
              <a:t>Master: </a:t>
            </a:r>
            <a:r>
              <a:rPr lang="hu-HU" sz="3600" dirty="0" err="1">
                <a:solidFill>
                  <a:srgbClr val="0581CC"/>
                </a:solidFill>
                <a:latin typeface="Bahnschrift Light SemiCondensed" panose="020B0502040204020203" pitchFamily="34" charset="0"/>
              </a:rPr>
              <a:t>Primary</a:t>
            </a:r>
            <a:r>
              <a:rPr lang="hu-HU" sz="3600" dirty="0">
                <a:solidFill>
                  <a:srgbClr val="0581CC"/>
                </a:solidFill>
                <a:latin typeface="Bahnschrift Light SemiCondensed" panose="020B0502040204020203" pitchFamily="34" charset="0"/>
              </a:rPr>
              <a:t> Education</a:t>
            </a:r>
          </a:p>
          <a:p>
            <a:r>
              <a:rPr lang="hu-HU" sz="3600" dirty="0" err="1">
                <a:latin typeface="Bahnschrift Light SemiCondensed" panose="020B0502040204020203" pitchFamily="34" charset="0"/>
              </a:rPr>
              <a:t>Brixen</a:t>
            </a:r>
            <a:r>
              <a:rPr lang="hu-HU" sz="3600" dirty="0">
                <a:latin typeface="Bahnschrift Light SemiCondensed" panose="020B0502040204020203" pitchFamily="34" charset="0"/>
              </a:rPr>
              <a:t> / </a:t>
            </a:r>
            <a:r>
              <a:rPr lang="hu-HU" sz="3600" dirty="0" err="1">
                <a:latin typeface="Bahnschrift Light SemiCondensed" panose="020B0502040204020203" pitchFamily="34" charset="0"/>
              </a:rPr>
              <a:t>Bressanone</a:t>
            </a:r>
            <a:r>
              <a:rPr lang="hu-HU" sz="3600" dirty="0">
                <a:latin typeface="Bahnschrift Light SemiCondensed" panose="020B0502040204020203" pitchFamily="34" charset="0"/>
              </a:rPr>
              <a:t> </a:t>
            </a:r>
          </a:p>
          <a:p>
            <a:pPr lvl="0"/>
            <a:r>
              <a:rPr lang="hu-HU" sz="3600" dirty="0">
                <a:latin typeface="Bahnschrift Light SemiCondensed" panose="020B0502040204020203" pitchFamily="34" charset="0"/>
              </a:rPr>
              <a:t>Komplex képzés (óvós és tanítós egyben)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1829" y="318806"/>
            <a:ext cx="4830171" cy="294642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1829" y="3570385"/>
            <a:ext cx="4830171" cy="303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3"/>
          <a:stretch/>
        </p:blipFill>
        <p:spPr>
          <a:xfrm>
            <a:off x="0" y="597825"/>
            <a:ext cx="12198709" cy="558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377" y="5361"/>
            <a:ext cx="5528623" cy="367135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946" y="0"/>
            <a:ext cx="5063320" cy="367671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04237" y="4110817"/>
            <a:ext cx="3165449" cy="237408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5136"/>
            <a:ext cx="4190486" cy="314286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437" y="3715136"/>
            <a:ext cx="4221707" cy="31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8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8075" y="518615"/>
            <a:ext cx="10515600" cy="5813946"/>
          </a:xfrm>
        </p:spPr>
        <p:txBody>
          <a:bodyPr>
            <a:normAutofit/>
          </a:bodyPr>
          <a:lstStyle/>
          <a:p>
            <a:pPr>
              <a:spcAft>
                <a:spcPts val="2500"/>
              </a:spcAft>
            </a:pPr>
            <a:r>
              <a:rPr lang="hu-HU" sz="36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Diákigazolvány – </a:t>
            </a:r>
            <a:r>
              <a:rPr lang="hu-HU" sz="3600" dirty="0" err="1">
                <a:solidFill>
                  <a:schemeClr val="bg1"/>
                </a:solidFill>
                <a:latin typeface="Bahnschrift Light SemiCondensed" panose="020B0502040204020203" pitchFamily="34" charset="0"/>
              </a:rPr>
              <a:t>eCard</a:t>
            </a:r>
            <a:endParaRPr lang="hu-HU" sz="36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>
              <a:spcAft>
                <a:spcPts val="2500"/>
              </a:spcAft>
            </a:pPr>
            <a:r>
              <a:rPr lang="hu-HU" sz="3600" dirty="0" err="1">
                <a:solidFill>
                  <a:schemeClr val="bg1"/>
                </a:solidFill>
                <a:latin typeface="Bahnschrift Light SemiCondensed" panose="020B0502040204020203" pitchFamily="34" charset="0"/>
              </a:rPr>
              <a:t>Cockpit</a:t>
            </a:r>
            <a:r>
              <a:rPr lang="hu-HU" sz="36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(„</a:t>
            </a:r>
            <a:r>
              <a:rPr lang="hu-HU" sz="3600" dirty="0" err="1">
                <a:solidFill>
                  <a:schemeClr val="bg1"/>
                </a:solidFill>
                <a:latin typeface="Bahnschrift Light SemiCondensed" panose="020B0502040204020203" pitchFamily="34" charset="0"/>
              </a:rPr>
              <a:t>Neptun</a:t>
            </a:r>
            <a:r>
              <a:rPr lang="hu-HU" sz="36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”) – vizsgajelentkezés, nyelvi kurzus jelentkezés, órarend !</a:t>
            </a:r>
          </a:p>
          <a:p>
            <a:pPr>
              <a:spcAft>
                <a:spcPts val="2500"/>
              </a:spcAft>
            </a:pPr>
            <a:r>
              <a:rPr lang="hu-HU" sz="36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Tárgyfelvétel nincs, vizsgafelvétel </a:t>
            </a:r>
            <a:r>
              <a:rPr lang="hu-HU" sz="36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van !</a:t>
            </a:r>
            <a:endParaRPr lang="hu-HU" sz="36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>
              <a:spcAft>
                <a:spcPts val="2500"/>
              </a:spcAft>
            </a:pPr>
            <a:r>
              <a:rPr lang="hu-HU" sz="36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Nyelvi kurzusok</a:t>
            </a:r>
            <a:endParaRPr lang="hu-HU" sz="36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>
              <a:spcAft>
                <a:spcPts val="2500"/>
              </a:spcAft>
            </a:pPr>
            <a:r>
              <a:rPr lang="hu-HU" sz="36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Outlook-fiók</a:t>
            </a:r>
          </a:p>
          <a:p>
            <a:pPr>
              <a:spcAft>
                <a:spcPts val="2500"/>
              </a:spcAft>
            </a:pPr>
            <a:r>
              <a:rPr lang="hu-HU" sz="36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Menza: olcsó és finom </a:t>
            </a:r>
            <a:r>
              <a:rPr lang="hu-HU" sz="3600" dirty="0">
                <a:solidFill>
                  <a:schemeClr val="bg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 </a:t>
            </a:r>
            <a:endParaRPr lang="hu-HU" sz="36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880" y="0"/>
            <a:ext cx="11845120" cy="1228299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0581CC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Felvehető tantárgyak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28299"/>
            <a:ext cx="10515600" cy="5145205"/>
          </a:xfrm>
        </p:spPr>
        <p:txBody>
          <a:bodyPr>
            <a:noAutofit/>
          </a:bodyPr>
          <a:lstStyle/>
          <a:p>
            <a:r>
              <a:rPr lang="hu-HU" sz="3600" dirty="0">
                <a:latin typeface="Bahnschrift Light SemiCondensed" panose="020B0502040204020203" pitchFamily="34" charset="0"/>
              </a:rPr>
              <a:t>Kurzuslista a honlapon:</a:t>
            </a:r>
          </a:p>
          <a:p>
            <a:pPr marL="0" lvl="0" indent="0">
              <a:buNone/>
            </a:pPr>
            <a:r>
              <a:rPr lang="hu-HU" sz="2000" dirty="0">
                <a:latin typeface="Bahnschrift Light SemiCondensed" panose="020B0502040204020203" pitchFamily="34" charset="0"/>
                <a:hlinkClick r:id="rId2"/>
              </a:rPr>
              <a:t>https://www.unibz.it/de/faculties/education/master-primary-education/course-offering/</a:t>
            </a:r>
            <a:endParaRPr lang="hu-HU" sz="2000" dirty="0">
              <a:latin typeface="Bahnschrift Light SemiCondensed" panose="020B0502040204020203" pitchFamily="34" charset="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hu-HU" sz="2000" dirty="0">
                <a:latin typeface="Bahnschrift Light SemiCondensed" panose="020B0502040204020203" pitchFamily="34" charset="0"/>
                <a:hlinkClick r:id="rId3"/>
              </a:rPr>
              <a:t>https://www.unibz.it/de/faculties/education/master-primary-education/study-plan-german-section/</a:t>
            </a:r>
            <a:endParaRPr lang="hu-HU" sz="2000" dirty="0">
              <a:latin typeface="Bahnschrift Light SemiCondensed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3600" dirty="0" smtClean="0">
                <a:latin typeface="Bahnschrift Light SemiCondensed" panose="020B0502040204020203" pitchFamily="34" charset="0"/>
              </a:rPr>
              <a:t>Modulok</a:t>
            </a:r>
          </a:p>
          <a:p>
            <a:pPr>
              <a:spcAft>
                <a:spcPts val="600"/>
              </a:spcAft>
            </a:pPr>
            <a:r>
              <a:rPr lang="hu-HU" sz="3600" dirty="0" smtClean="0">
                <a:latin typeface="Bahnschrift Light SemiCondensed" panose="020B0502040204020203" pitchFamily="34" charset="0"/>
              </a:rPr>
              <a:t>Olasz és német nyelven is</a:t>
            </a:r>
          </a:p>
          <a:p>
            <a:pPr>
              <a:spcAft>
                <a:spcPts val="600"/>
              </a:spcAft>
            </a:pPr>
            <a:r>
              <a:rPr lang="hu-HU" sz="3600" dirty="0" smtClean="0">
                <a:latin typeface="Bahnschrift Light SemiCondensed" panose="020B0502040204020203" pitchFamily="34" charset="0"/>
              </a:rPr>
              <a:t>Oktatók</a:t>
            </a:r>
          </a:p>
          <a:p>
            <a:pPr>
              <a:spcAft>
                <a:spcPts val="600"/>
              </a:spcAft>
            </a:pPr>
            <a:r>
              <a:rPr lang="hu-HU" sz="3600" dirty="0" smtClean="0">
                <a:latin typeface="Bahnschrift Light SemiCondensed" panose="020B0502040204020203" pitchFamily="34" charset="0"/>
              </a:rPr>
              <a:t>Gyakorlat</a:t>
            </a:r>
            <a:endParaRPr lang="hu-HU" sz="3600" dirty="0">
              <a:latin typeface="Bahnschrift Light SemiCondensed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3600" dirty="0">
                <a:latin typeface="Bahnschrift Light SemiCondensed" panose="020B0502040204020203" pitchFamily="34" charset="0"/>
              </a:rPr>
              <a:t>Vizsgák: szóbeli vagy kombinált</a:t>
            </a:r>
          </a:p>
        </p:txBody>
      </p:sp>
    </p:spTree>
    <p:extLst>
      <p:ext uri="{BB962C8B-B14F-4D97-AF65-F5344CB8AC3E}">
        <p14:creationId xmlns:p14="http://schemas.microsoft.com/office/powerpoint/2010/main" val="41304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0528" y="1"/>
            <a:ext cx="11831472" cy="1164421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0581CC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Egyetemi élet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46663"/>
            <a:ext cx="10503090" cy="4730300"/>
          </a:xfrm>
        </p:spPr>
        <p:txBody>
          <a:bodyPr>
            <a:normAutofit/>
          </a:bodyPr>
          <a:lstStyle/>
          <a:p>
            <a:r>
              <a:rPr lang="hu-HU" sz="4400" dirty="0" err="1">
                <a:latin typeface="Bahnschrift Light SemiCondensed" panose="020B0502040204020203" pitchFamily="34" charset="0"/>
              </a:rPr>
              <a:t>Erasmusos</a:t>
            </a:r>
            <a:r>
              <a:rPr lang="hu-HU" sz="4400" dirty="0">
                <a:latin typeface="Bahnschrift Light SemiCondensed" panose="020B0502040204020203" pitchFamily="34" charset="0"/>
              </a:rPr>
              <a:t> programok</a:t>
            </a:r>
          </a:p>
          <a:p>
            <a:pPr>
              <a:spcAft>
                <a:spcPts val="5400"/>
              </a:spcAft>
            </a:pPr>
            <a:r>
              <a:rPr lang="hu-HU" sz="4400" dirty="0" err="1">
                <a:latin typeface="Bahnschrift Light SemiCondensed" panose="020B0502040204020203" pitchFamily="34" charset="0"/>
              </a:rPr>
              <a:t>WhatsApp</a:t>
            </a:r>
            <a:r>
              <a:rPr lang="hu-HU" sz="4400" dirty="0">
                <a:latin typeface="Bahnschrift Light SemiCondensed" panose="020B0502040204020203" pitchFamily="34" charset="0"/>
              </a:rPr>
              <a:t> csoport</a:t>
            </a:r>
          </a:p>
          <a:p>
            <a:r>
              <a:rPr lang="hu-HU" sz="4400" dirty="0" smtClean="0">
                <a:latin typeface="Bahnschrift Light SemiCondensed" panose="020B0502040204020203" pitchFamily="34" charset="0"/>
              </a:rPr>
              <a:t>Bulik</a:t>
            </a:r>
            <a:endParaRPr lang="hu-HU" sz="3600" dirty="0" smtClean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hu-HU" sz="2000" dirty="0">
                <a:latin typeface="Bahnschrift Light SemiCondensed" panose="020B0502040204020203" pitchFamily="34" charset="0"/>
                <a:hlinkClick r:id="rId2"/>
              </a:rPr>
              <a:t>https://www.facebook.com/unipartybzofficial/</a:t>
            </a:r>
            <a:r>
              <a:rPr lang="hu-HU" sz="2000" dirty="0">
                <a:latin typeface="Bahnschrift Light SemiCondensed" panose="020B0502040204020203" pitchFamily="34" charset="0"/>
              </a:rPr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946196"/>
            <a:ext cx="1513008" cy="15130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249" y="560907"/>
            <a:ext cx="4098879" cy="33383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8328" y="4051508"/>
            <a:ext cx="3207224" cy="240769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411" y="4051508"/>
            <a:ext cx="3210261" cy="240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"/>
            <a:ext cx="12192000" cy="1201002"/>
          </a:xfrm>
          <a:prstGeom prst="rect">
            <a:avLst/>
          </a:prstGeom>
          <a:solidFill>
            <a:srgbClr val="0581CC"/>
          </a:solidFill>
          <a:ln>
            <a:solidFill>
              <a:srgbClr val="058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0528" y="0"/>
            <a:ext cx="11831472" cy="1201003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Szállás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0878" y="1325563"/>
            <a:ext cx="10085695" cy="5211714"/>
          </a:xfrm>
        </p:spPr>
        <p:txBody>
          <a:bodyPr>
            <a:norm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hu-HU" sz="4000" b="1" dirty="0">
                <a:solidFill>
                  <a:srgbClr val="0581CC"/>
                </a:solidFill>
                <a:latin typeface="Bahnschrift Light SemiCondensed" panose="020B0502040204020203" pitchFamily="34" charset="0"/>
              </a:rPr>
              <a:t>Kollégium</a:t>
            </a:r>
          </a:p>
          <a:p>
            <a:pPr>
              <a:spcAft>
                <a:spcPts val="3600"/>
              </a:spcAft>
            </a:pPr>
            <a:r>
              <a:rPr lang="hu-HU" sz="3600" dirty="0">
                <a:latin typeface="Bahnschrift Light SemiCondensed" panose="020B0502040204020203" pitchFamily="34" charset="0"/>
              </a:rPr>
              <a:t>Online versenyjelentkezés (egyetem küld emailt!)</a:t>
            </a:r>
          </a:p>
          <a:p>
            <a:pPr lvl="0"/>
            <a:r>
              <a:rPr lang="hu-HU" sz="3600" dirty="0">
                <a:latin typeface="Bahnschrift Light SemiCondensed" panose="020B0502040204020203" pitchFamily="34" charset="0"/>
              </a:rPr>
              <a:t>Összefoglaló honlap: </a:t>
            </a:r>
            <a:endParaRPr lang="hu-HU" sz="3600" dirty="0" smtClean="0">
              <a:latin typeface="Bahnschrift Light SemiCondensed" panose="020B0502040204020203" pitchFamily="34" charset="0"/>
            </a:endParaRPr>
          </a:p>
          <a:p>
            <a:pPr marL="0" lvl="0" indent="0">
              <a:spcAft>
                <a:spcPts val="3600"/>
              </a:spcAft>
              <a:buNone/>
            </a:pPr>
            <a:r>
              <a:rPr lang="hu-HU" sz="2000" dirty="0" smtClean="0">
                <a:latin typeface="Bahnschrift Light SemiCondensed" panose="020B0502040204020203" pitchFamily="34" charset="0"/>
                <a:hlinkClick r:id="rId2"/>
              </a:rPr>
              <a:t>http</a:t>
            </a:r>
            <a:r>
              <a:rPr lang="hu-HU" sz="2000" dirty="0">
                <a:latin typeface="Bahnschrift Light SemiCondensed" panose="020B0502040204020203" pitchFamily="34" charset="0"/>
                <a:hlinkClick r:id="rId2"/>
              </a:rPr>
              <a:t>://www.provinz.bz.it/de/dienstleistungen-a-z.asp?bnsv_svid=1003902</a:t>
            </a:r>
            <a:r>
              <a:rPr lang="hu-HU" sz="2000" dirty="0">
                <a:latin typeface="Bahnschrift Light SemiCondensed" panose="020B0502040204020203" pitchFamily="34" charset="0"/>
              </a:rPr>
              <a:t> </a:t>
            </a:r>
          </a:p>
          <a:p>
            <a:pPr lvl="0"/>
            <a:r>
              <a:rPr lang="hu-HU" sz="3600" dirty="0" err="1">
                <a:latin typeface="Bahnschrift Light SemiCondensed" panose="020B0502040204020203" pitchFamily="34" charset="0"/>
              </a:rPr>
              <a:t>Egyfős</a:t>
            </a:r>
            <a:r>
              <a:rPr lang="hu-HU" sz="3600" dirty="0">
                <a:latin typeface="Bahnschrift Light SemiCondensed" panose="020B0502040204020203" pitchFamily="34" charset="0"/>
              </a:rPr>
              <a:t> szoba: </a:t>
            </a:r>
            <a:r>
              <a:rPr lang="hu-HU" sz="3600" dirty="0" smtClean="0">
                <a:latin typeface="Bahnschrift Light SemiCondensed" panose="020B0502040204020203" pitchFamily="34" charset="0"/>
              </a:rPr>
              <a:t>300€</a:t>
            </a:r>
            <a:r>
              <a:rPr lang="hu-HU" sz="3600" dirty="0">
                <a:latin typeface="Bahnschrift Light SemiCondensed" panose="020B0502040204020203" pitchFamily="34" charset="0"/>
              </a:rPr>
              <a:t>; </a:t>
            </a:r>
            <a:r>
              <a:rPr lang="hu-HU" sz="3600" dirty="0" err="1">
                <a:latin typeface="Bahnschrift Light SemiCondensed" panose="020B0502040204020203" pitchFamily="34" charset="0"/>
              </a:rPr>
              <a:t>kétfős</a:t>
            </a:r>
            <a:r>
              <a:rPr lang="hu-HU" sz="3600" dirty="0">
                <a:latin typeface="Bahnschrift Light SemiCondensed" panose="020B0502040204020203" pitchFamily="34" charset="0"/>
              </a:rPr>
              <a:t> szoba: </a:t>
            </a:r>
            <a:r>
              <a:rPr lang="hu-HU" sz="3600" dirty="0" smtClean="0">
                <a:latin typeface="Bahnschrift Light SemiCondensed" panose="020B0502040204020203" pitchFamily="34" charset="0"/>
              </a:rPr>
              <a:t>230€</a:t>
            </a:r>
            <a:endParaRPr lang="hu-HU" sz="36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397</Words>
  <Application>Microsoft Office PowerPoint</Application>
  <PresentationFormat>Egyéni</PresentationFormat>
  <Paragraphs>93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 </vt:lpstr>
      <vt:lpstr>PowerPoint bemutató</vt:lpstr>
      <vt:lpstr>Egyetem</vt:lpstr>
      <vt:lpstr>PowerPoint bemutató</vt:lpstr>
      <vt:lpstr>PowerPoint bemutató</vt:lpstr>
      <vt:lpstr>PowerPoint bemutató</vt:lpstr>
      <vt:lpstr>Felvehető tantárgyak</vt:lpstr>
      <vt:lpstr>Egyetemi élet</vt:lpstr>
      <vt:lpstr>Szállás</vt:lpstr>
      <vt:lpstr>PowerPoint bemutató</vt:lpstr>
      <vt:lpstr>PowerPoint bemutató</vt:lpstr>
      <vt:lpstr>Közlekedés</vt:lpstr>
      <vt:lpstr>Látnivalók</vt:lpstr>
      <vt:lpstr>PowerPoint bemutató</vt:lpstr>
      <vt:lpstr>PowerPoint bemutató</vt:lpstr>
      <vt:lpstr>PowerPoint bemutató</vt:lpstr>
      <vt:lpstr>További hasznos linkek</vt:lpstr>
      <vt:lpstr>Köszönöm a figyelmet!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University of Bozen - Bolzano</dc:title>
  <dc:creator>Dominika Kara</dc:creator>
  <cp:lastModifiedBy>Olegg</cp:lastModifiedBy>
  <cp:revision>76</cp:revision>
  <dcterms:created xsi:type="dcterms:W3CDTF">2018-11-11T19:33:19Z</dcterms:created>
  <dcterms:modified xsi:type="dcterms:W3CDTF">2019-01-27T12:38:28Z</dcterms:modified>
</cp:coreProperties>
</file>