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Benedict" charset="-18"/>
      <p:regular r:id="rId14"/>
    </p:embeddedFont>
    <p:embeddedFont>
      <p:font typeface="Freestyle Script" panose="030804020302050B0404" pitchFamily="66" charset="0"/>
      <p:regular r:id="rId15"/>
    </p:embeddedFont>
    <p:embeddedFont>
      <p:font typeface="MV Boli" panose="02000500030200090000" pitchFamily="2" charset="0"/>
      <p:regular r:id="rId16"/>
    </p:embeddedFont>
    <p:embeddedFont>
      <p:font typeface="Beach Resort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Bantayog" panose="020B0604020202020204" charset="0"/>
      <p:regular r:id="rId22"/>
    </p:embeddedFont>
    <p:embeddedFont>
      <p:font typeface="Open Sans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38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9600" y="-495300"/>
            <a:ext cx="19991171" cy="12382500"/>
          </a:xfrm>
          <a:custGeom>
            <a:avLst/>
            <a:gdLst/>
            <a:ahLst/>
            <a:cxnLst/>
            <a:rect l="l" t="t" r="r" b="b"/>
            <a:pathLst>
              <a:path w="20627543" h="13677900">
                <a:moveTo>
                  <a:pt x="0" y="0"/>
                </a:moveTo>
                <a:lnTo>
                  <a:pt x="20627543" y="0"/>
                </a:lnTo>
                <a:lnTo>
                  <a:pt x="20627543" y="13677900"/>
                </a:lnTo>
                <a:lnTo>
                  <a:pt x="0" y="13677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t="-6396" b="-639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6688068"/>
            <a:ext cx="1623060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F9F5F0"/>
                </a:solidFill>
                <a:latin typeface="Bantayog"/>
              </a:rPr>
              <a:t>Ludwigsburgban</a:t>
            </a:r>
            <a:endParaRPr lang="en-US" sz="5000" dirty="0">
              <a:solidFill>
                <a:srgbClr val="F9F5F0"/>
              </a:solidFill>
              <a:latin typeface="Bantayog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155483" y="9235561"/>
            <a:ext cx="613251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56"/>
              </a:lnSpc>
            </a:pPr>
            <a:r>
              <a:rPr lang="en-US" sz="5968" dirty="0">
                <a:solidFill>
                  <a:srgbClr val="F9F5F0"/>
                </a:solidFill>
                <a:latin typeface="Benedict"/>
              </a:rPr>
              <a:t>Argyelán Csilla Eszter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800600" y="2775509"/>
            <a:ext cx="11049000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11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Erasmus</a:t>
            </a:r>
            <a:endParaRPr lang="hu-HU" sz="311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50579" y="1870957"/>
            <a:ext cx="5697622" cy="3114594"/>
          </a:xfrm>
          <a:custGeom>
            <a:avLst/>
            <a:gdLst/>
            <a:ahLst/>
            <a:cxnLst/>
            <a:rect l="l" t="t" r="r" b="b"/>
            <a:pathLst>
              <a:path w="5697622" h="3114594">
                <a:moveTo>
                  <a:pt x="0" y="0"/>
                </a:moveTo>
                <a:lnTo>
                  <a:pt x="5697622" y="0"/>
                </a:lnTo>
                <a:lnTo>
                  <a:pt x="5697622" y="3114594"/>
                </a:lnTo>
                <a:lnTo>
                  <a:pt x="0" y="3114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68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64821" y="1567681"/>
            <a:ext cx="4288418" cy="5733819"/>
          </a:xfrm>
          <a:custGeom>
            <a:avLst/>
            <a:gdLst/>
            <a:ahLst/>
            <a:cxnLst/>
            <a:rect l="l" t="t" r="r" b="b"/>
            <a:pathLst>
              <a:path w="4288418" h="5733819">
                <a:moveTo>
                  <a:pt x="0" y="0"/>
                </a:moveTo>
                <a:lnTo>
                  <a:pt x="4288419" y="0"/>
                </a:lnTo>
                <a:lnTo>
                  <a:pt x="4288419" y="5733819"/>
                </a:lnTo>
                <a:lnTo>
                  <a:pt x="0" y="5733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9912" y="1567681"/>
            <a:ext cx="4443612" cy="5941320"/>
          </a:xfrm>
          <a:custGeom>
            <a:avLst/>
            <a:gdLst/>
            <a:ahLst/>
            <a:cxnLst/>
            <a:rect l="l" t="t" r="r" b="b"/>
            <a:pathLst>
              <a:path w="4443612" h="5941320">
                <a:moveTo>
                  <a:pt x="0" y="0"/>
                </a:moveTo>
                <a:lnTo>
                  <a:pt x="4443612" y="0"/>
                </a:lnTo>
                <a:lnTo>
                  <a:pt x="4443612" y="5941320"/>
                </a:lnTo>
                <a:lnTo>
                  <a:pt x="0" y="5941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9118" y="5394105"/>
            <a:ext cx="3963034" cy="4229792"/>
          </a:xfrm>
          <a:custGeom>
            <a:avLst/>
            <a:gdLst/>
            <a:ahLst/>
            <a:cxnLst/>
            <a:rect l="l" t="t" r="r" b="b"/>
            <a:pathLst>
              <a:path w="3963034" h="4229792">
                <a:moveTo>
                  <a:pt x="0" y="0"/>
                </a:moveTo>
                <a:lnTo>
                  <a:pt x="3963034" y="0"/>
                </a:lnTo>
                <a:lnTo>
                  <a:pt x="3963034" y="4229793"/>
                </a:lnTo>
                <a:lnTo>
                  <a:pt x="0" y="4229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27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063980" y="101242"/>
            <a:ext cx="467082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97"/>
              </a:lnSpc>
            </a:pPr>
            <a:r>
              <a:rPr lang="en-US" sz="9855">
                <a:solidFill>
                  <a:srgbClr val="000000"/>
                </a:solidFill>
                <a:latin typeface="Benedict"/>
              </a:rPr>
              <a:t>2.Konstanz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43341"/>
            <a:ext cx="18657770" cy="12379802"/>
          </a:xfrm>
          <a:custGeom>
            <a:avLst/>
            <a:gdLst/>
            <a:ahLst/>
            <a:cxnLst/>
            <a:rect l="l" t="t" r="r" b="b"/>
            <a:pathLst>
              <a:path w="18657770" h="12379802">
                <a:moveTo>
                  <a:pt x="0" y="0"/>
                </a:moveTo>
                <a:lnTo>
                  <a:pt x="18657770" y="0"/>
                </a:lnTo>
                <a:lnTo>
                  <a:pt x="18657770" y="12379802"/>
                </a:lnTo>
                <a:lnTo>
                  <a:pt x="0" y="12379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</a:blip>
            <a:stretch>
              <a:fillRect t="-50754" b="-507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2151" y="1802619"/>
            <a:ext cx="5406941" cy="4043941"/>
          </a:xfrm>
          <a:custGeom>
            <a:avLst/>
            <a:gdLst/>
            <a:ahLst/>
            <a:cxnLst/>
            <a:rect l="l" t="t" r="r" b="b"/>
            <a:pathLst>
              <a:path w="5406941" h="4043941">
                <a:moveTo>
                  <a:pt x="0" y="0"/>
                </a:moveTo>
                <a:lnTo>
                  <a:pt x="5406941" y="0"/>
                </a:lnTo>
                <a:lnTo>
                  <a:pt x="5406941" y="4043941"/>
                </a:lnTo>
                <a:lnTo>
                  <a:pt x="0" y="40439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41739" y="1689662"/>
            <a:ext cx="5557969" cy="4156897"/>
          </a:xfrm>
          <a:custGeom>
            <a:avLst/>
            <a:gdLst/>
            <a:ahLst/>
            <a:cxnLst/>
            <a:rect l="l" t="t" r="r" b="b"/>
            <a:pathLst>
              <a:path w="5557969" h="4156897">
                <a:moveTo>
                  <a:pt x="0" y="0"/>
                </a:moveTo>
                <a:lnTo>
                  <a:pt x="5557969" y="0"/>
                </a:lnTo>
                <a:lnTo>
                  <a:pt x="5557969" y="4156898"/>
                </a:lnTo>
                <a:lnTo>
                  <a:pt x="0" y="4156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032355" y="1689662"/>
            <a:ext cx="5953409" cy="4156897"/>
          </a:xfrm>
          <a:custGeom>
            <a:avLst/>
            <a:gdLst/>
            <a:ahLst/>
            <a:cxnLst/>
            <a:rect l="l" t="t" r="r" b="b"/>
            <a:pathLst>
              <a:path w="5953409" h="4156897">
                <a:moveTo>
                  <a:pt x="0" y="0"/>
                </a:moveTo>
                <a:lnTo>
                  <a:pt x="5953409" y="0"/>
                </a:lnTo>
                <a:lnTo>
                  <a:pt x="5953409" y="4156898"/>
                </a:lnTo>
                <a:lnTo>
                  <a:pt x="0" y="41568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11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98789" y="4347564"/>
            <a:ext cx="4267134" cy="5705360"/>
          </a:xfrm>
          <a:custGeom>
            <a:avLst/>
            <a:gdLst/>
            <a:ahLst/>
            <a:cxnLst/>
            <a:rect l="l" t="t" r="r" b="b"/>
            <a:pathLst>
              <a:path w="4267134" h="5705360">
                <a:moveTo>
                  <a:pt x="0" y="0"/>
                </a:moveTo>
                <a:lnTo>
                  <a:pt x="4267133" y="0"/>
                </a:lnTo>
                <a:lnTo>
                  <a:pt x="4267133" y="5705360"/>
                </a:lnTo>
                <a:lnTo>
                  <a:pt x="0" y="5705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78268" y="4895973"/>
            <a:ext cx="6642455" cy="4968003"/>
          </a:xfrm>
          <a:custGeom>
            <a:avLst/>
            <a:gdLst/>
            <a:ahLst/>
            <a:cxnLst/>
            <a:rect l="l" t="t" r="r" b="b"/>
            <a:pathLst>
              <a:path w="6642455" h="4968003">
                <a:moveTo>
                  <a:pt x="0" y="0"/>
                </a:moveTo>
                <a:lnTo>
                  <a:pt x="6642456" y="0"/>
                </a:lnTo>
                <a:lnTo>
                  <a:pt x="6642456" y="4968003"/>
                </a:lnTo>
                <a:lnTo>
                  <a:pt x="0" y="49680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2151" y="83447"/>
            <a:ext cx="4968557" cy="1700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23"/>
              </a:lnSpc>
            </a:pPr>
            <a:r>
              <a:rPr lang="en-US" sz="9945">
                <a:solidFill>
                  <a:srgbClr val="F9F5F0"/>
                </a:solidFill>
                <a:latin typeface="Benedict"/>
              </a:rPr>
              <a:t>3.Fekete-erdő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449" y="-1508399"/>
            <a:ext cx="18557449" cy="12310655"/>
          </a:xfrm>
          <a:custGeom>
            <a:avLst/>
            <a:gdLst/>
            <a:ahLst/>
            <a:cxnLst/>
            <a:rect l="l" t="t" r="r" b="b"/>
            <a:pathLst>
              <a:path w="18557449" h="12310655">
                <a:moveTo>
                  <a:pt x="0" y="0"/>
                </a:moveTo>
                <a:lnTo>
                  <a:pt x="18557449" y="0"/>
                </a:lnTo>
                <a:lnTo>
                  <a:pt x="18557449" y="12310656"/>
                </a:lnTo>
                <a:lnTo>
                  <a:pt x="0" y="123106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6371" b="-637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02393" y="3340158"/>
            <a:ext cx="11413807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399"/>
              </a:lnSpc>
            </a:pPr>
            <a:r>
              <a:rPr lang="en-US" sz="13856" dirty="0" err="1">
                <a:solidFill>
                  <a:srgbClr val="292723"/>
                </a:solidFill>
                <a:latin typeface="Benedict"/>
              </a:rPr>
              <a:t>Köszönöm</a:t>
            </a:r>
            <a:r>
              <a:rPr lang="en-US" sz="13856" dirty="0">
                <a:solidFill>
                  <a:srgbClr val="292723"/>
                </a:solidFill>
                <a:latin typeface="Benedict"/>
              </a:rPr>
              <a:t> a </a:t>
            </a:r>
            <a:r>
              <a:rPr lang="en-US" sz="13856" dirty="0" err="1">
                <a:solidFill>
                  <a:srgbClr val="292723"/>
                </a:solidFill>
                <a:latin typeface="Benedict"/>
              </a:rPr>
              <a:t>figyelmet</a:t>
            </a:r>
            <a:r>
              <a:rPr lang="en-US" sz="13856" dirty="0">
                <a:solidFill>
                  <a:srgbClr val="292723"/>
                </a:solidFill>
                <a:latin typeface="Benedict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61293" y="514350"/>
            <a:ext cx="6965414" cy="9258300"/>
          </a:xfrm>
          <a:custGeom>
            <a:avLst/>
            <a:gdLst/>
            <a:ahLst/>
            <a:cxnLst/>
            <a:rect l="l" t="t" r="r" b="b"/>
            <a:pathLst>
              <a:path w="6965414" h="9258300">
                <a:moveTo>
                  <a:pt x="0" y="0"/>
                </a:moveTo>
                <a:lnTo>
                  <a:pt x="6965414" y="0"/>
                </a:lnTo>
                <a:lnTo>
                  <a:pt x="696541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60079" y="6952015"/>
            <a:ext cx="898357" cy="1151740"/>
          </a:xfrm>
          <a:custGeom>
            <a:avLst/>
            <a:gdLst/>
            <a:ahLst/>
            <a:cxnLst/>
            <a:rect l="l" t="t" r="r" b="b"/>
            <a:pathLst>
              <a:path w="898357" h="1151740">
                <a:moveTo>
                  <a:pt x="0" y="0"/>
                </a:moveTo>
                <a:lnTo>
                  <a:pt x="898356" y="0"/>
                </a:lnTo>
                <a:lnTo>
                  <a:pt x="898356" y="1151740"/>
                </a:lnTo>
                <a:lnTo>
                  <a:pt x="0" y="11517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88658" y="0"/>
            <a:ext cx="9710685" cy="3750752"/>
          </a:xfrm>
          <a:custGeom>
            <a:avLst/>
            <a:gdLst/>
            <a:ahLst/>
            <a:cxnLst/>
            <a:rect l="l" t="t" r="r" b="b"/>
            <a:pathLst>
              <a:path w="9710685" h="3750752">
                <a:moveTo>
                  <a:pt x="0" y="0"/>
                </a:moveTo>
                <a:lnTo>
                  <a:pt x="9710684" y="0"/>
                </a:lnTo>
                <a:lnTo>
                  <a:pt x="9710684" y="3750752"/>
                </a:lnTo>
                <a:lnTo>
                  <a:pt x="0" y="3750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8008709" y="4651389"/>
            <a:ext cx="8906541" cy="512126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457013" y="4451738"/>
            <a:ext cx="6788800" cy="5520563"/>
          </a:xfrm>
          <a:custGeom>
            <a:avLst/>
            <a:gdLst/>
            <a:ahLst/>
            <a:cxnLst/>
            <a:rect l="l" t="t" r="r" b="b"/>
            <a:pathLst>
              <a:path w="6788800" h="5520563">
                <a:moveTo>
                  <a:pt x="0" y="0"/>
                </a:moveTo>
                <a:lnTo>
                  <a:pt x="6788800" y="0"/>
                </a:lnTo>
                <a:lnTo>
                  <a:pt x="6788800" y="5520563"/>
                </a:lnTo>
                <a:lnTo>
                  <a:pt x="0" y="55205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007" t="-26003" r="-29120" b="-2127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3663" y="3204492"/>
            <a:ext cx="4623525" cy="5300747"/>
          </a:xfrm>
          <a:custGeom>
            <a:avLst/>
            <a:gdLst/>
            <a:ahLst/>
            <a:cxnLst/>
            <a:rect l="l" t="t" r="r" b="b"/>
            <a:pathLst>
              <a:path w="4623525" h="5300747">
                <a:moveTo>
                  <a:pt x="0" y="0"/>
                </a:moveTo>
                <a:lnTo>
                  <a:pt x="4623525" y="0"/>
                </a:lnTo>
                <a:lnTo>
                  <a:pt x="4623525" y="5300746"/>
                </a:lnTo>
                <a:lnTo>
                  <a:pt x="0" y="5300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819" r="-5079" b="-445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09033" y="2827738"/>
            <a:ext cx="5263877" cy="2625408"/>
          </a:xfrm>
          <a:custGeom>
            <a:avLst/>
            <a:gdLst/>
            <a:ahLst/>
            <a:cxnLst/>
            <a:rect l="l" t="t" r="r" b="b"/>
            <a:pathLst>
              <a:path w="5263877" h="2625408">
                <a:moveTo>
                  <a:pt x="0" y="0"/>
                </a:moveTo>
                <a:lnTo>
                  <a:pt x="5263877" y="0"/>
                </a:lnTo>
                <a:lnTo>
                  <a:pt x="5263877" y="2625407"/>
                </a:lnTo>
                <a:lnTo>
                  <a:pt x="0" y="2625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80912" y="6276524"/>
            <a:ext cx="5978388" cy="2981776"/>
          </a:xfrm>
          <a:custGeom>
            <a:avLst/>
            <a:gdLst/>
            <a:ahLst/>
            <a:cxnLst/>
            <a:rect l="l" t="t" r="r" b="b"/>
            <a:pathLst>
              <a:path w="5978388" h="2981776">
                <a:moveTo>
                  <a:pt x="0" y="0"/>
                </a:moveTo>
                <a:lnTo>
                  <a:pt x="5978388" y="0"/>
                </a:lnTo>
                <a:lnTo>
                  <a:pt x="5978388" y="2981776"/>
                </a:lnTo>
                <a:lnTo>
                  <a:pt x="0" y="29817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05181" y="2827738"/>
            <a:ext cx="5455859" cy="2721160"/>
          </a:xfrm>
          <a:custGeom>
            <a:avLst/>
            <a:gdLst/>
            <a:ahLst/>
            <a:cxnLst/>
            <a:rect l="l" t="t" r="r" b="b"/>
            <a:pathLst>
              <a:path w="5455859" h="2721160">
                <a:moveTo>
                  <a:pt x="0" y="0"/>
                </a:moveTo>
                <a:lnTo>
                  <a:pt x="5455859" y="0"/>
                </a:lnTo>
                <a:lnTo>
                  <a:pt x="5455859" y="2721160"/>
                </a:lnTo>
                <a:lnTo>
                  <a:pt x="0" y="2721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356483" y="6502587"/>
            <a:ext cx="5525136" cy="2755713"/>
          </a:xfrm>
          <a:custGeom>
            <a:avLst/>
            <a:gdLst/>
            <a:ahLst/>
            <a:cxnLst/>
            <a:rect l="l" t="t" r="r" b="b"/>
            <a:pathLst>
              <a:path w="5525136" h="2755713">
                <a:moveTo>
                  <a:pt x="0" y="0"/>
                </a:moveTo>
                <a:lnTo>
                  <a:pt x="5525135" y="0"/>
                </a:lnTo>
                <a:lnTo>
                  <a:pt x="5525135" y="2755713"/>
                </a:lnTo>
                <a:lnTo>
                  <a:pt x="0" y="2755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06170" y="103593"/>
            <a:ext cx="6518747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smtClean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  <a:r>
              <a:rPr lang="hu-HU" sz="9200" dirty="0" smtClean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9200" dirty="0" err="1" smtClean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szállás</a:t>
            </a:r>
            <a:endParaRPr lang="en-US" sz="9200" dirty="0">
              <a:solidFill>
                <a:srgbClr val="0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94771" y="1479895"/>
            <a:ext cx="7941544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Az</a:t>
            </a:r>
            <a:r>
              <a:rPr lang="en-US" sz="51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egyetem</a:t>
            </a:r>
            <a:r>
              <a:rPr lang="en-US" sz="51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intézte</a:t>
            </a:r>
            <a:endParaRPr lang="en-US" sz="5199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93236" y="-171450"/>
            <a:ext cx="8251984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latin typeface="Beach Resort"/>
              </a:rPr>
              <a:t>Kint</a:t>
            </a:r>
            <a:r>
              <a:rPr lang="en-US" sz="9200" dirty="0">
                <a:solidFill>
                  <a:srgbClr val="000000"/>
                </a:solidFill>
                <a:latin typeface="Beach Resort"/>
              </a:rPr>
              <a:t> </a:t>
            </a:r>
            <a:r>
              <a:rPr lang="en-US" sz="9200" dirty="0" err="1">
                <a:solidFill>
                  <a:srgbClr val="000000"/>
                </a:solidFill>
                <a:latin typeface="Beach Resort"/>
              </a:rPr>
              <a:t>felvett</a:t>
            </a:r>
            <a:r>
              <a:rPr lang="en-US" sz="9200" dirty="0">
                <a:solidFill>
                  <a:srgbClr val="000000"/>
                </a:solidFill>
                <a:latin typeface="Beach Resort"/>
              </a:rPr>
              <a:t> </a:t>
            </a:r>
            <a:r>
              <a:rPr lang="en-US" sz="9200" dirty="0" err="1">
                <a:solidFill>
                  <a:srgbClr val="000000"/>
                </a:solidFill>
                <a:latin typeface="Beach Resort"/>
              </a:rPr>
              <a:t>tárgyaim</a:t>
            </a:r>
            <a:endParaRPr lang="en-US" sz="9200" dirty="0">
              <a:solidFill>
                <a:srgbClr val="000000"/>
              </a:solidFill>
              <a:latin typeface="Beach Resor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894660" y="1646208"/>
            <a:ext cx="1449868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Einführung</a:t>
            </a:r>
            <a:r>
              <a:rPr lang="en-US" sz="5199" dirty="0">
                <a:solidFill>
                  <a:srgbClr val="000000"/>
                </a:solidFill>
                <a:latin typeface="Open Sans Bold"/>
              </a:rPr>
              <a:t> in die </a:t>
            </a: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Literaturwissenschaft</a:t>
            </a:r>
            <a:endParaRPr lang="en-US" sz="51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94660" y="2780953"/>
            <a:ext cx="1449868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Einführung</a:t>
            </a:r>
            <a:r>
              <a:rPr lang="en-US" sz="5199" dirty="0">
                <a:solidFill>
                  <a:srgbClr val="000000"/>
                </a:solidFill>
                <a:latin typeface="Open Sans Bold"/>
              </a:rPr>
              <a:t> in die </a:t>
            </a: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Fachdidaktik</a:t>
            </a:r>
            <a:r>
              <a:rPr lang="en-US" sz="5199" dirty="0">
                <a:solidFill>
                  <a:srgbClr val="000000"/>
                </a:solidFill>
                <a:latin typeface="Open Sans Bold"/>
              </a:rPr>
              <a:t> Deutsch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94660" y="3915698"/>
            <a:ext cx="1449868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199" u="none" strike="noStrike" dirty="0" err="1">
                <a:solidFill>
                  <a:srgbClr val="000000"/>
                </a:solidFill>
                <a:latin typeface="Open Sans Bold"/>
              </a:rPr>
              <a:t>Hochschulchor</a:t>
            </a:r>
            <a:endParaRPr lang="en-US" sz="5199" u="none" strike="noStrike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94660" y="5048250"/>
            <a:ext cx="1449868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199" u="none" strike="noStrike" dirty="0" err="1">
                <a:solidFill>
                  <a:srgbClr val="000000"/>
                </a:solidFill>
                <a:latin typeface="Open Sans Bold"/>
              </a:rPr>
              <a:t>Grundlagen</a:t>
            </a:r>
            <a:r>
              <a:rPr lang="en-US" sz="5199" u="none" strike="noStrike" dirty="0">
                <a:solidFill>
                  <a:srgbClr val="000000"/>
                </a:solidFill>
                <a:latin typeface="Open Sans Bold"/>
              </a:rPr>
              <a:t> der </a:t>
            </a:r>
            <a:r>
              <a:rPr lang="en-US" sz="5199" u="none" strike="noStrike" dirty="0" err="1">
                <a:solidFill>
                  <a:srgbClr val="000000"/>
                </a:solidFill>
                <a:latin typeface="Open Sans Bold"/>
              </a:rPr>
              <a:t>Musikdidaktik</a:t>
            </a:r>
            <a:endParaRPr lang="en-US" sz="5199" u="none" strike="noStrike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94660" y="6182995"/>
            <a:ext cx="1449868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Spracherwerb</a:t>
            </a:r>
            <a:r>
              <a:rPr lang="en-US" sz="5199" dirty="0">
                <a:solidFill>
                  <a:srgbClr val="000000"/>
                </a:solidFill>
                <a:latin typeface="Open Sans Bold"/>
              </a:rPr>
              <a:t> und </a:t>
            </a: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Mehrsprachigkeit</a:t>
            </a:r>
            <a:endParaRPr lang="en-US" sz="51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94660" y="7317740"/>
            <a:ext cx="14498681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Aufgaben, Lern-und Lehrmaterial im Matheunterricht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94660" y="9163050"/>
            <a:ext cx="1449868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Open Sans Bold"/>
              </a:rPr>
              <a:t>+ </a:t>
            </a: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kötelező</a:t>
            </a:r>
            <a:r>
              <a:rPr lang="en-US" sz="51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német</a:t>
            </a:r>
            <a:endParaRPr lang="en-US" sz="5199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0616" y="1797997"/>
            <a:ext cx="6068316" cy="4538595"/>
          </a:xfrm>
          <a:custGeom>
            <a:avLst/>
            <a:gdLst/>
            <a:ahLst/>
            <a:cxnLst/>
            <a:rect l="l" t="t" r="r" b="b"/>
            <a:pathLst>
              <a:path w="6068316" h="4538595">
                <a:moveTo>
                  <a:pt x="0" y="0"/>
                </a:moveTo>
                <a:lnTo>
                  <a:pt x="6068315" y="0"/>
                </a:lnTo>
                <a:lnTo>
                  <a:pt x="6068315" y="4538595"/>
                </a:lnTo>
                <a:lnTo>
                  <a:pt x="0" y="4538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93376" y="1720990"/>
            <a:ext cx="3509681" cy="4692610"/>
          </a:xfrm>
          <a:custGeom>
            <a:avLst/>
            <a:gdLst/>
            <a:ahLst/>
            <a:cxnLst/>
            <a:rect l="l" t="t" r="r" b="b"/>
            <a:pathLst>
              <a:path w="3509681" h="4692610">
                <a:moveTo>
                  <a:pt x="0" y="0"/>
                </a:moveTo>
                <a:lnTo>
                  <a:pt x="3509681" y="0"/>
                </a:lnTo>
                <a:lnTo>
                  <a:pt x="3509681" y="4692609"/>
                </a:lnTo>
                <a:lnTo>
                  <a:pt x="0" y="4692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54462" y="1672152"/>
            <a:ext cx="6236577" cy="4664440"/>
          </a:xfrm>
          <a:custGeom>
            <a:avLst/>
            <a:gdLst/>
            <a:ahLst/>
            <a:cxnLst/>
            <a:rect l="l" t="t" r="r" b="b"/>
            <a:pathLst>
              <a:path w="6236577" h="4664440">
                <a:moveTo>
                  <a:pt x="0" y="0"/>
                </a:moveTo>
                <a:lnTo>
                  <a:pt x="6236577" y="0"/>
                </a:lnTo>
                <a:lnTo>
                  <a:pt x="6236577" y="4664440"/>
                </a:lnTo>
                <a:lnTo>
                  <a:pt x="0" y="4664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29111" y="2191366"/>
            <a:ext cx="3624968" cy="7273024"/>
          </a:xfrm>
          <a:custGeom>
            <a:avLst/>
            <a:gdLst/>
            <a:ahLst/>
            <a:cxnLst/>
            <a:rect l="l" t="t" r="r" b="b"/>
            <a:pathLst>
              <a:path w="3624968" h="7273024">
                <a:moveTo>
                  <a:pt x="0" y="0"/>
                </a:moveTo>
                <a:lnTo>
                  <a:pt x="3624968" y="0"/>
                </a:lnTo>
                <a:lnTo>
                  <a:pt x="3624968" y="7273024"/>
                </a:lnTo>
                <a:lnTo>
                  <a:pt x="0" y="7273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14270" y="2515122"/>
            <a:ext cx="3463603" cy="6949268"/>
          </a:xfrm>
          <a:custGeom>
            <a:avLst/>
            <a:gdLst/>
            <a:ahLst/>
            <a:cxnLst/>
            <a:rect l="l" t="t" r="r" b="b"/>
            <a:pathLst>
              <a:path w="3463603" h="6949268">
                <a:moveTo>
                  <a:pt x="0" y="0"/>
                </a:moveTo>
                <a:lnTo>
                  <a:pt x="3463603" y="0"/>
                </a:lnTo>
                <a:lnTo>
                  <a:pt x="3463603" y="6949268"/>
                </a:lnTo>
                <a:lnTo>
                  <a:pt x="0" y="6949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26303" y="3116429"/>
            <a:ext cx="6661391" cy="4971908"/>
          </a:xfrm>
          <a:custGeom>
            <a:avLst/>
            <a:gdLst/>
            <a:ahLst/>
            <a:cxnLst/>
            <a:rect l="l" t="t" r="r" b="b"/>
            <a:pathLst>
              <a:path w="6661391" h="4971908">
                <a:moveTo>
                  <a:pt x="0" y="0"/>
                </a:moveTo>
                <a:lnTo>
                  <a:pt x="6661391" y="0"/>
                </a:lnTo>
                <a:lnTo>
                  <a:pt x="6661391" y="4971908"/>
                </a:lnTo>
                <a:lnTo>
                  <a:pt x="0" y="49719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68458" y="2191366"/>
            <a:ext cx="10026769" cy="7499187"/>
          </a:xfrm>
          <a:custGeom>
            <a:avLst/>
            <a:gdLst/>
            <a:ahLst/>
            <a:cxnLst/>
            <a:rect l="l" t="t" r="r" b="b"/>
            <a:pathLst>
              <a:path w="10026769" h="7499187">
                <a:moveTo>
                  <a:pt x="0" y="0"/>
                </a:moveTo>
                <a:lnTo>
                  <a:pt x="10026769" y="0"/>
                </a:lnTo>
                <a:lnTo>
                  <a:pt x="10026769" y="7499187"/>
                </a:lnTo>
                <a:lnTo>
                  <a:pt x="0" y="74991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90948" y="1922592"/>
            <a:ext cx="6314535" cy="4952274"/>
          </a:xfrm>
          <a:custGeom>
            <a:avLst/>
            <a:gdLst/>
            <a:ahLst/>
            <a:cxnLst/>
            <a:rect l="l" t="t" r="r" b="b"/>
            <a:pathLst>
              <a:path w="9792933" h="7335797">
                <a:moveTo>
                  <a:pt x="0" y="0"/>
                </a:moveTo>
                <a:lnTo>
                  <a:pt x="9792934" y="0"/>
                </a:lnTo>
                <a:lnTo>
                  <a:pt x="9792934" y="7335797"/>
                </a:lnTo>
                <a:lnTo>
                  <a:pt x="0" y="7335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95462" y="2122569"/>
            <a:ext cx="10026769" cy="7499187"/>
          </a:xfrm>
          <a:custGeom>
            <a:avLst/>
            <a:gdLst/>
            <a:ahLst/>
            <a:cxnLst/>
            <a:rect l="l" t="t" r="r" b="b"/>
            <a:pathLst>
              <a:path w="10026769" h="7499187">
                <a:moveTo>
                  <a:pt x="0" y="0"/>
                </a:moveTo>
                <a:lnTo>
                  <a:pt x="10026769" y="0"/>
                </a:lnTo>
                <a:lnTo>
                  <a:pt x="10026769" y="7499187"/>
                </a:lnTo>
                <a:lnTo>
                  <a:pt x="0" y="7499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21550" y="3301022"/>
            <a:ext cx="6497319" cy="4400138"/>
          </a:xfrm>
          <a:custGeom>
            <a:avLst/>
            <a:gdLst/>
            <a:ahLst/>
            <a:cxnLst/>
            <a:rect l="l" t="t" r="r" b="b"/>
            <a:pathLst>
              <a:path w="9604435" h="6827030">
                <a:moveTo>
                  <a:pt x="0" y="0"/>
                </a:moveTo>
                <a:lnTo>
                  <a:pt x="9604436" y="0"/>
                </a:lnTo>
                <a:lnTo>
                  <a:pt x="9604436" y="6827030"/>
                </a:lnTo>
                <a:lnTo>
                  <a:pt x="0" y="68270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691" b="-269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08186" y="1672152"/>
            <a:ext cx="4108183" cy="8242532"/>
          </a:xfrm>
          <a:custGeom>
            <a:avLst/>
            <a:gdLst/>
            <a:ahLst/>
            <a:cxnLst/>
            <a:rect l="l" t="t" r="r" b="b"/>
            <a:pathLst>
              <a:path w="4108183" h="8242532">
                <a:moveTo>
                  <a:pt x="0" y="0"/>
                </a:moveTo>
                <a:lnTo>
                  <a:pt x="4108182" y="0"/>
                </a:lnTo>
                <a:lnTo>
                  <a:pt x="4108182" y="8242532"/>
                </a:lnTo>
                <a:lnTo>
                  <a:pt x="0" y="82425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770985" y="194592"/>
            <a:ext cx="1274603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9"/>
              </a:lnSpc>
            </a:pPr>
            <a:r>
              <a:rPr lang="en-US" sz="6878" dirty="0" err="1">
                <a:solidFill>
                  <a:srgbClr val="000000"/>
                </a:solidFill>
                <a:latin typeface="Benedict"/>
              </a:rPr>
              <a:t>Mindennapi</a:t>
            </a:r>
            <a:r>
              <a:rPr lang="en-US" sz="6878" dirty="0">
                <a:solidFill>
                  <a:srgbClr val="000000"/>
                </a:solidFill>
                <a:latin typeface="Benedict"/>
              </a:rPr>
              <a:t> </a:t>
            </a:r>
            <a:r>
              <a:rPr lang="en-US" sz="6878" dirty="0" err="1">
                <a:solidFill>
                  <a:srgbClr val="000000"/>
                </a:solidFill>
                <a:latin typeface="Benedict"/>
              </a:rPr>
              <a:t>élet</a:t>
            </a:r>
            <a:r>
              <a:rPr lang="en-US" sz="6878" dirty="0">
                <a:solidFill>
                  <a:srgbClr val="000000"/>
                </a:solidFill>
                <a:latin typeface="Benedict"/>
              </a:rPr>
              <a:t> </a:t>
            </a:r>
            <a:r>
              <a:rPr lang="en-US" sz="6878" dirty="0" err="1">
                <a:solidFill>
                  <a:srgbClr val="000000"/>
                </a:solidFill>
                <a:latin typeface="Benedict"/>
              </a:rPr>
              <a:t>Ludwigsburban</a:t>
            </a:r>
            <a:r>
              <a:rPr lang="en-US" sz="6878" dirty="0">
                <a:solidFill>
                  <a:srgbClr val="000000"/>
                </a:solidFill>
                <a:latin typeface="Benedict"/>
              </a:rPr>
              <a:t>, </a:t>
            </a:r>
            <a:r>
              <a:rPr lang="en-US" sz="6878" dirty="0" err="1">
                <a:solidFill>
                  <a:srgbClr val="000000"/>
                </a:solidFill>
                <a:latin typeface="Benedict"/>
              </a:rPr>
              <a:t>Stuttgartban</a:t>
            </a:r>
            <a:endParaRPr lang="en-US" sz="6878" dirty="0">
              <a:solidFill>
                <a:srgbClr val="000000"/>
              </a:solidFill>
              <a:latin typeface="Benedi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55429" y="2831975"/>
            <a:ext cx="5069219" cy="6758959"/>
          </a:xfrm>
          <a:custGeom>
            <a:avLst/>
            <a:gdLst/>
            <a:ahLst/>
            <a:cxnLst/>
            <a:rect l="l" t="t" r="r" b="b"/>
            <a:pathLst>
              <a:path w="5069219" h="6758959">
                <a:moveTo>
                  <a:pt x="0" y="0"/>
                </a:moveTo>
                <a:lnTo>
                  <a:pt x="5069219" y="0"/>
                </a:lnTo>
                <a:lnTo>
                  <a:pt x="5069219" y="6758959"/>
                </a:lnTo>
                <a:lnTo>
                  <a:pt x="0" y="6758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0291" y="2531920"/>
            <a:ext cx="4137463" cy="7359070"/>
          </a:xfrm>
          <a:custGeom>
            <a:avLst/>
            <a:gdLst/>
            <a:ahLst/>
            <a:cxnLst/>
            <a:rect l="l" t="t" r="r" b="b"/>
            <a:pathLst>
              <a:path w="4137463" h="7359070">
                <a:moveTo>
                  <a:pt x="0" y="0"/>
                </a:moveTo>
                <a:lnTo>
                  <a:pt x="4137463" y="0"/>
                </a:lnTo>
                <a:lnTo>
                  <a:pt x="4137463" y="7359070"/>
                </a:lnTo>
                <a:lnTo>
                  <a:pt x="0" y="7359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63117" y="4118019"/>
            <a:ext cx="7446950" cy="4186872"/>
          </a:xfrm>
          <a:custGeom>
            <a:avLst/>
            <a:gdLst/>
            <a:ahLst/>
            <a:cxnLst/>
            <a:rect l="l" t="t" r="r" b="b"/>
            <a:pathLst>
              <a:path w="7446950" h="4186872">
                <a:moveTo>
                  <a:pt x="0" y="0"/>
                </a:moveTo>
                <a:lnTo>
                  <a:pt x="7446949" y="0"/>
                </a:lnTo>
                <a:lnTo>
                  <a:pt x="7446949" y="4186871"/>
                </a:lnTo>
                <a:lnTo>
                  <a:pt x="0" y="41868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733800" y="-69818"/>
            <a:ext cx="10866086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56"/>
              </a:lnSpc>
            </a:pPr>
            <a:r>
              <a:rPr lang="en-US" sz="12611" dirty="0" err="1">
                <a:solidFill>
                  <a:srgbClr val="000000"/>
                </a:solidFill>
                <a:latin typeface="Benedict"/>
              </a:rPr>
              <a:t>Ünnepek</a:t>
            </a:r>
            <a:r>
              <a:rPr lang="en-US" sz="12611" dirty="0">
                <a:solidFill>
                  <a:srgbClr val="000000"/>
                </a:solidFill>
                <a:latin typeface="Benedict"/>
              </a:rPr>
              <a:t>, </a:t>
            </a:r>
            <a:r>
              <a:rPr lang="en-US" sz="12611" dirty="0" err="1">
                <a:solidFill>
                  <a:srgbClr val="000000"/>
                </a:solidFill>
                <a:latin typeface="Benedict"/>
              </a:rPr>
              <a:t>események</a:t>
            </a:r>
            <a:endParaRPr lang="en-US" sz="12611" dirty="0">
              <a:solidFill>
                <a:srgbClr val="000000"/>
              </a:solidFill>
              <a:latin typeface="Benedic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733800" y="1908425"/>
            <a:ext cx="8821629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36944" lvl="1" algn="ctr">
              <a:lnSpc>
                <a:spcPts val="14744"/>
              </a:lnSpc>
            </a:pPr>
            <a:r>
              <a:rPr lang="hu-HU" sz="10532" dirty="0" smtClean="0">
                <a:solidFill>
                  <a:srgbClr val="000000"/>
                </a:solidFill>
                <a:latin typeface="Benedict"/>
              </a:rPr>
              <a:t>1. </a:t>
            </a:r>
            <a:r>
              <a:rPr lang="en-US" sz="10532" dirty="0" err="1" smtClean="0">
                <a:solidFill>
                  <a:srgbClr val="000000"/>
                </a:solidFill>
                <a:latin typeface="Benedict"/>
              </a:rPr>
              <a:t>Frühlingsfest</a:t>
            </a:r>
            <a:endParaRPr lang="en-US" sz="10532" dirty="0">
              <a:solidFill>
                <a:srgbClr val="000000"/>
              </a:solidFill>
              <a:latin typeface="Benedi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66" y="2585304"/>
            <a:ext cx="4380912" cy="6222884"/>
          </a:xfrm>
          <a:custGeom>
            <a:avLst/>
            <a:gdLst/>
            <a:ahLst/>
            <a:cxnLst/>
            <a:rect l="l" t="t" r="r" b="b"/>
            <a:pathLst>
              <a:path w="4380912" h="6222884">
                <a:moveTo>
                  <a:pt x="0" y="0"/>
                </a:moveTo>
                <a:lnTo>
                  <a:pt x="4380911" y="0"/>
                </a:lnTo>
                <a:lnTo>
                  <a:pt x="4380911" y="6222884"/>
                </a:lnTo>
                <a:lnTo>
                  <a:pt x="0" y="6222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19" r="-311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51340" y="2585304"/>
            <a:ext cx="4654412" cy="6223169"/>
          </a:xfrm>
          <a:custGeom>
            <a:avLst/>
            <a:gdLst/>
            <a:ahLst/>
            <a:cxnLst/>
            <a:rect l="l" t="t" r="r" b="b"/>
            <a:pathLst>
              <a:path w="4654412" h="6223169">
                <a:moveTo>
                  <a:pt x="0" y="0"/>
                </a:moveTo>
                <a:lnTo>
                  <a:pt x="4654411" y="0"/>
                </a:lnTo>
                <a:lnTo>
                  <a:pt x="4654411" y="6223169"/>
                </a:lnTo>
                <a:lnTo>
                  <a:pt x="0" y="6223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29752" y="2585304"/>
            <a:ext cx="8320290" cy="6222884"/>
          </a:xfrm>
          <a:custGeom>
            <a:avLst/>
            <a:gdLst/>
            <a:ahLst/>
            <a:cxnLst/>
            <a:rect l="l" t="t" r="r" b="b"/>
            <a:pathLst>
              <a:path w="8320290" h="6222884">
                <a:moveTo>
                  <a:pt x="0" y="0"/>
                </a:moveTo>
                <a:lnTo>
                  <a:pt x="8320291" y="0"/>
                </a:lnTo>
                <a:lnTo>
                  <a:pt x="8320291" y="6222884"/>
                </a:lnTo>
                <a:lnTo>
                  <a:pt x="0" y="622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09738" y="342900"/>
            <a:ext cx="879792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385"/>
              </a:lnSpc>
            </a:pPr>
            <a:r>
              <a:rPr lang="en-US" sz="10275" dirty="0">
                <a:solidFill>
                  <a:srgbClr val="000000"/>
                </a:solidFill>
                <a:latin typeface="Benedict"/>
              </a:rPr>
              <a:t>2. </a:t>
            </a:r>
            <a:r>
              <a:rPr lang="en-US" sz="10275" dirty="0" err="1">
                <a:solidFill>
                  <a:srgbClr val="000000"/>
                </a:solidFill>
                <a:latin typeface="Benedict"/>
              </a:rPr>
              <a:t>Schlossfestspiel</a:t>
            </a:r>
            <a:endParaRPr lang="en-US" sz="10275" dirty="0">
              <a:solidFill>
                <a:srgbClr val="000000"/>
              </a:solidFill>
              <a:latin typeface="Benedi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5421" y="2257771"/>
            <a:ext cx="5767157" cy="7710963"/>
          </a:xfrm>
          <a:custGeom>
            <a:avLst/>
            <a:gdLst/>
            <a:ahLst/>
            <a:cxnLst/>
            <a:rect l="l" t="t" r="r" b="b"/>
            <a:pathLst>
              <a:path w="5767157" h="7710963">
                <a:moveTo>
                  <a:pt x="0" y="0"/>
                </a:moveTo>
                <a:lnTo>
                  <a:pt x="5767157" y="0"/>
                </a:lnTo>
                <a:lnTo>
                  <a:pt x="5767157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37694" y="3096087"/>
            <a:ext cx="5100323" cy="6819374"/>
          </a:xfrm>
          <a:custGeom>
            <a:avLst/>
            <a:gdLst/>
            <a:ahLst/>
            <a:cxnLst/>
            <a:rect l="l" t="t" r="r" b="b"/>
            <a:pathLst>
              <a:path w="5100323" h="6819374">
                <a:moveTo>
                  <a:pt x="0" y="0"/>
                </a:moveTo>
                <a:lnTo>
                  <a:pt x="5100323" y="0"/>
                </a:lnTo>
                <a:lnTo>
                  <a:pt x="5100323" y="6819373"/>
                </a:lnTo>
                <a:lnTo>
                  <a:pt x="0" y="6819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64058" y="2257771"/>
            <a:ext cx="5476629" cy="7657689"/>
          </a:xfrm>
          <a:custGeom>
            <a:avLst/>
            <a:gdLst/>
            <a:ahLst/>
            <a:cxnLst/>
            <a:rect l="l" t="t" r="r" b="b"/>
            <a:pathLst>
              <a:path w="5476629" h="7657689">
                <a:moveTo>
                  <a:pt x="0" y="0"/>
                </a:moveTo>
                <a:lnTo>
                  <a:pt x="5476629" y="0"/>
                </a:lnTo>
                <a:lnTo>
                  <a:pt x="5476629" y="7657689"/>
                </a:lnTo>
                <a:lnTo>
                  <a:pt x="0" y="76576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88" r="-228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446468" y="-89025"/>
            <a:ext cx="5395062" cy="2346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89"/>
              </a:lnSpc>
            </a:pPr>
            <a:r>
              <a:rPr lang="en-US" sz="13063" dirty="0" err="1">
                <a:solidFill>
                  <a:srgbClr val="000000"/>
                </a:solidFill>
                <a:latin typeface="Benedict"/>
              </a:rPr>
              <a:t>Utazások</a:t>
            </a:r>
            <a:endParaRPr lang="en-US" sz="13063" dirty="0">
              <a:solidFill>
                <a:srgbClr val="000000"/>
              </a:solidFill>
              <a:latin typeface="Benedic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206398" y="1707396"/>
            <a:ext cx="7875203" cy="138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6"/>
              </a:lnSpc>
            </a:pPr>
            <a:r>
              <a:rPr lang="en-US" sz="8097" dirty="0">
                <a:solidFill>
                  <a:srgbClr val="000000"/>
                </a:solidFill>
                <a:latin typeface="Benedict"/>
              </a:rPr>
              <a:t>1.München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60</Words>
  <Application>Microsoft Office PowerPoint</Application>
  <PresentationFormat>Egyéni</PresentationFormat>
  <Paragraphs>22</Paragraphs>
  <Slides>12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21" baseType="lpstr">
      <vt:lpstr>Benedict</vt:lpstr>
      <vt:lpstr>Freestyle Script</vt:lpstr>
      <vt:lpstr>MV Boli</vt:lpstr>
      <vt:lpstr>Arial</vt:lpstr>
      <vt:lpstr>Beach Resort</vt:lpstr>
      <vt:lpstr>Calibri</vt:lpstr>
      <vt:lpstr>Bantayog</vt:lpstr>
      <vt:lpstr>Open Sans Bold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</dc:title>
  <cp:lastModifiedBy>Argyelán Csilla Eszter</cp:lastModifiedBy>
  <cp:revision>4</cp:revision>
  <dcterms:created xsi:type="dcterms:W3CDTF">2006-08-16T00:00:00Z</dcterms:created>
  <dcterms:modified xsi:type="dcterms:W3CDTF">2023-11-28T21:17:25Z</dcterms:modified>
  <dc:identifier>DAF1eBnUPik</dc:identifier>
</cp:coreProperties>
</file>