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Amsterdam Three" panose="020B0604020202020204" charset="0"/>
      <p:regular r:id="rId14"/>
    </p:embeddedFont>
    <p:embeddedFont>
      <p:font typeface="Bantayog" panose="020B0604020202020204" charset="0"/>
      <p:regular r:id="rId15"/>
    </p:embeddedFont>
    <p:embeddedFont>
      <p:font typeface="Bantayog Light" panose="020B0604020202020204" charset="0"/>
      <p:regular r:id="rId16"/>
    </p:embeddedFont>
    <p:embeddedFont>
      <p:font typeface="Poppins" panose="00000500000000000000" pitchFamily="2" charset="0"/>
      <p:regular r:id="rId17"/>
      <p:bold r:id="rId18"/>
      <p:italic r:id="rId19"/>
      <p:boldItalic r:id="rId20"/>
    </p:embeddedFont>
    <p:embeddedFont>
      <p:font typeface="Poppins Bold" panose="00000800000000000000" pitchFamily="2" charset="0"/>
      <p:regular r:id="rId21"/>
      <p:bold r:id="rId22"/>
    </p:embeddedFont>
    <p:embeddedFont>
      <p:font typeface="Poppins Medium" panose="00000600000000000000" pitchFamily="2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540540" y="-13523660"/>
            <a:ext cx="21828540" cy="29104720"/>
          </a:xfrm>
          <a:custGeom>
            <a:avLst/>
            <a:gdLst/>
            <a:ahLst/>
            <a:cxnLst/>
            <a:rect l="l" t="t" r="r" b="b"/>
            <a:pathLst>
              <a:path w="21828540" h="29104720">
                <a:moveTo>
                  <a:pt x="0" y="0"/>
                </a:moveTo>
                <a:lnTo>
                  <a:pt x="21828540" y="0"/>
                </a:lnTo>
                <a:lnTo>
                  <a:pt x="21828540" y="29104720"/>
                </a:lnTo>
                <a:lnTo>
                  <a:pt x="0" y="29104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56558" y="3141566"/>
            <a:ext cx="9974885" cy="298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99"/>
              </a:lnSpc>
            </a:pPr>
            <a:r>
              <a:rPr lang="en-US" sz="9833" spc="363">
                <a:solidFill>
                  <a:srgbClr val="F9F5F0"/>
                </a:solidFill>
                <a:latin typeface="Amsterdam Three"/>
                <a:ea typeface="Amsterdam Three"/>
                <a:cs typeface="Amsterdam Three"/>
                <a:sym typeface="Amsterdam Three"/>
              </a:rPr>
              <a:t>Felkészülés Erasmusra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36259" y="6050806"/>
            <a:ext cx="16230600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9F5F0"/>
                </a:solidFill>
                <a:latin typeface="Bantayog Light"/>
                <a:ea typeface="Bantayog Light"/>
                <a:cs typeface="Bantayog Light"/>
                <a:sym typeface="Bantayog Light"/>
              </a:rPr>
              <a:t>MINI GUIDE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26447" y="9423400"/>
            <a:ext cx="1623060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Bellus réka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057807" y="-741"/>
            <a:ext cx="8230193" cy="10287741"/>
          </a:xfrm>
          <a:custGeom>
            <a:avLst/>
            <a:gdLst/>
            <a:ahLst/>
            <a:cxnLst/>
            <a:rect l="l" t="t" r="r" b="b"/>
            <a:pathLst>
              <a:path w="8230193" h="10287741">
                <a:moveTo>
                  <a:pt x="0" y="0"/>
                </a:moveTo>
                <a:lnTo>
                  <a:pt x="8230193" y="0"/>
                </a:lnTo>
                <a:lnTo>
                  <a:pt x="8230193" y="10287741"/>
                </a:lnTo>
                <a:lnTo>
                  <a:pt x="0" y="102877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666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589598"/>
            <a:ext cx="2724274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Jelentkezési időszak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282805"/>
            <a:ext cx="8600416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 VÁRHATÓAN 2025. JANUÁR-FEBRUÁR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38473" y="5352680"/>
            <a:ext cx="7494256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 VÁRHATÓAN 2025. SZEPTEMBER</a:t>
            </a:r>
          </a:p>
          <a:p>
            <a:pPr algn="ctr">
              <a:lnSpc>
                <a:spcPts val="7279"/>
              </a:lnSpc>
            </a:pPr>
            <a:endParaRPr lang="en-US" sz="3700">
              <a:solidFill>
                <a:srgbClr val="2D2D2D"/>
              </a:solidFill>
              <a:latin typeface="Bantayog"/>
              <a:ea typeface="Bantayog"/>
              <a:cs typeface="Bantayog"/>
              <a:sym typeface="Bantayog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8473" y="2652571"/>
            <a:ext cx="4960201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Főpályázati időszak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718315"/>
            <a:ext cx="6945834" cy="424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Pótpályázat (csak tavaszi félévre!)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8904" y="807847"/>
            <a:ext cx="1952593" cy="3008048"/>
          </a:xfrm>
          <a:custGeom>
            <a:avLst/>
            <a:gdLst/>
            <a:ahLst/>
            <a:cxnLst/>
            <a:rect l="l" t="t" r="r" b="b"/>
            <a:pathLst>
              <a:path w="1952593" h="3008048">
                <a:moveTo>
                  <a:pt x="0" y="0"/>
                </a:moveTo>
                <a:lnTo>
                  <a:pt x="1952593" y="0"/>
                </a:lnTo>
                <a:lnTo>
                  <a:pt x="1952593" y="3008049"/>
                </a:lnTo>
                <a:lnTo>
                  <a:pt x="0" y="3008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063712" y="2226147"/>
            <a:ext cx="13883914" cy="5774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45"/>
              </a:lnSpc>
            </a:pPr>
            <a:r>
              <a:rPr lang="en-US" sz="3175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További kérdések esetén: </a:t>
            </a:r>
          </a:p>
          <a:p>
            <a:pPr algn="just">
              <a:lnSpc>
                <a:spcPts val="3745"/>
              </a:lnSpc>
            </a:pPr>
            <a:endParaRPr lang="en-US" sz="3175" b="1">
              <a:solidFill>
                <a:srgbClr val="2D2D2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577642" lvl="1" indent="-288821" algn="just">
              <a:lnSpc>
                <a:spcPts val="4869"/>
              </a:lnSpc>
              <a:buFont typeface="Arial"/>
              <a:buChar char="•"/>
            </a:pPr>
            <a:r>
              <a:rPr lang="en-US" sz="267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kari holnap (https://www.tok.elte.hu/content/erasmus.t.5584?m=215)</a:t>
            </a:r>
          </a:p>
          <a:p>
            <a:pPr marL="577642" lvl="1" indent="-288821" algn="just">
              <a:lnSpc>
                <a:spcPts val="4869"/>
              </a:lnSpc>
              <a:buFont typeface="Arial"/>
              <a:buChar char="•"/>
            </a:pPr>
            <a:r>
              <a:rPr lang="en-US" sz="267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tájékozódás a fogadó egyetemek honlapján és szükség esetén kapcsolatfelvétel az erasmus/incomings koordinátorral </a:t>
            </a:r>
          </a:p>
          <a:p>
            <a:pPr marL="577642" lvl="1" indent="-288821" algn="just">
              <a:lnSpc>
                <a:spcPts val="4869"/>
              </a:lnSpc>
              <a:buFont typeface="Arial"/>
              <a:buChar char="•"/>
            </a:pPr>
            <a:r>
              <a:rPr lang="en-US" sz="267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kari Erasmus koordinátor: Romanoczki ildikó - romanoczki.ildiko@tok.elte.hu</a:t>
            </a:r>
          </a:p>
          <a:p>
            <a:pPr algn="just">
              <a:lnSpc>
                <a:spcPts val="4869"/>
              </a:lnSpc>
            </a:pPr>
            <a:endParaRPr lang="en-US" sz="2675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77642" lvl="1" indent="-288821" algn="just">
              <a:lnSpc>
                <a:spcPts val="4869"/>
              </a:lnSpc>
              <a:buFont typeface="Arial"/>
              <a:buChar char="•"/>
            </a:pPr>
            <a:r>
              <a:rPr lang="en-US" sz="267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keressetek bátran engem is: Bellus Réka - reka.bellus@gmail.com </a:t>
            </a:r>
          </a:p>
          <a:p>
            <a:pPr marL="577642" lvl="1" indent="-288821" algn="just">
              <a:lnSpc>
                <a:spcPts val="4869"/>
              </a:lnSpc>
              <a:buFont typeface="Arial"/>
              <a:buChar char="•"/>
            </a:pPr>
            <a:r>
              <a:rPr lang="en-US" sz="267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további tippek, infók és inspiráció Instagramon: @eltetok_international </a:t>
            </a:r>
          </a:p>
          <a:p>
            <a:pPr algn="just">
              <a:lnSpc>
                <a:spcPts val="3745"/>
              </a:lnSpc>
            </a:pPr>
            <a:r>
              <a:rPr lang="en-US" sz="2675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57028" y="-3402756"/>
            <a:ext cx="20530571" cy="15397928"/>
          </a:xfrm>
          <a:custGeom>
            <a:avLst/>
            <a:gdLst/>
            <a:ahLst/>
            <a:cxnLst/>
            <a:rect l="l" t="t" r="r" b="b"/>
            <a:pathLst>
              <a:path w="20530571" h="15397928">
                <a:moveTo>
                  <a:pt x="0" y="0"/>
                </a:moveTo>
                <a:lnTo>
                  <a:pt x="20530571" y="0"/>
                </a:lnTo>
                <a:lnTo>
                  <a:pt x="20530571" y="15397928"/>
                </a:lnTo>
                <a:lnTo>
                  <a:pt x="0" y="153979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92957" y="2714625"/>
            <a:ext cx="16230600" cy="485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199"/>
              </a:lnSpc>
            </a:pPr>
            <a:r>
              <a:rPr lang="en-US" sz="15999" spc="591">
                <a:solidFill>
                  <a:srgbClr val="F9F5F0"/>
                </a:solidFill>
                <a:latin typeface="Amsterdam Three"/>
                <a:ea typeface="Amsterdam Three"/>
                <a:cs typeface="Amsterdam Three"/>
                <a:sym typeface="Amsterdam Three"/>
              </a:rPr>
              <a:t>Köszönöm a figyelmet!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4365" y="1647825"/>
            <a:ext cx="14972329" cy="591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endParaRPr/>
          </a:p>
          <a:p>
            <a:pPr marL="1036320" lvl="1" indent="-518160" algn="l">
              <a:lnSpc>
                <a:spcPts val="6719"/>
              </a:lnSpc>
              <a:buAutoNum type="arabicPeriod"/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tájékozódás a partneregyetemekről</a:t>
            </a:r>
          </a:p>
          <a:p>
            <a:pPr marL="1036320" lvl="1" indent="-518160" algn="l">
              <a:lnSpc>
                <a:spcPts val="6719"/>
              </a:lnSpc>
              <a:buAutoNum type="arabicPeriod"/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felvehető órák/kurzusok</a:t>
            </a:r>
          </a:p>
          <a:p>
            <a:pPr marL="1036320" lvl="1" indent="-518160" algn="l">
              <a:lnSpc>
                <a:spcPts val="6719"/>
              </a:lnSpc>
              <a:buAutoNum type="arabicPeriod"/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lakhatás  </a:t>
            </a:r>
          </a:p>
          <a:p>
            <a:pPr marL="1036320" lvl="1" indent="-518160" algn="l">
              <a:lnSpc>
                <a:spcPts val="6719"/>
              </a:lnSpc>
              <a:buAutoNum type="arabicPeriod"/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Költségek, plusz költségek</a:t>
            </a:r>
          </a:p>
          <a:p>
            <a:pPr marL="1036320" lvl="1" indent="-518160" algn="l">
              <a:lnSpc>
                <a:spcPts val="6719"/>
              </a:lnSpc>
              <a:buAutoNum type="arabicPeriod"/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ösztöndíjak, kiegészítő támogatások </a:t>
            </a:r>
          </a:p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 </a:t>
            </a:r>
          </a:p>
        </p:txBody>
      </p:sp>
      <p:sp>
        <p:nvSpPr>
          <p:cNvPr id="3" name="Freeform 3"/>
          <p:cNvSpPr/>
          <p:nvPr/>
        </p:nvSpPr>
        <p:spPr>
          <a:xfrm>
            <a:off x="15339311" y="383869"/>
            <a:ext cx="2581708" cy="3463267"/>
          </a:xfrm>
          <a:custGeom>
            <a:avLst/>
            <a:gdLst/>
            <a:ahLst/>
            <a:cxnLst/>
            <a:rect l="l" t="t" r="r" b="b"/>
            <a:pathLst>
              <a:path w="2581708" h="3463267">
                <a:moveTo>
                  <a:pt x="0" y="0"/>
                </a:moveTo>
                <a:lnTo>
                  <a:pt x="2581708" y="0"/>
                </a:lnTo>
                <a:lnTo>
                  <a:pt x="2581708" y="3463267"/>
                </a:lnTo>
                <a:lnTo>
                  <a:pt x="0" y="34632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1579" y="8161911"/>
            <a:ext cx="7315200" cy="1263535"/>
          </a:xfrm>
          <a:custGeom>
            <a:avLst/>
            <a:gdLst/>
            <a:ahLst/>
            <a:cxnLst/>
            <a:rect l="l" t="t" r="r" b="b"/>
            <a:pathLst>
              <a:path w="7315200" h="1263535">
                <a:moveTo>
                  <a:pt x="0" y="0"/>
                </a:moveTo>
                <a:lnTo>
                  <a:pt x="7315200" y="0"/>
                </a:lnTo>
                <a:lnTo>
                  <a:pt x="7315200" y="1263535"/>
                </a:lnTo>
                <a:lnTo>
                  <a:pt x="0" y="1263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2151315" y="1284922"/>
            <a:ext cx="12718704" cy="830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2D2D2D"/>
                </a:solidFill>
                <a:latin typeface="Bantayog"/>
                <a:ea typeface="Bantayog"/>
                <a:cs typeface="Bantayog"/>
                <a:sym typeface="Bantayog"/>
              </a:rPr>
              <a:t>Minek kell utánanézni?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5300780" y="7011940"/>
            <a:ext cx="2884399" cy="2884399"/>
          </a:xfrm>
          <a:custGeom>
            <a:avLst/>
            <a:gdLst/>
            <a:ahLst/>
            <a:cxnLst/>
            <a:rect l="l" t="t" r="r" b="b"/>
            <a:pathLst>
              <a:path w="2884399" h="2884399">
                <a:moveTo>
                  <a:pt x="0" y="0"/>
                </a:moveTo>
                <a:lnTo>
                  <a:pt x="2884398" y="0"/>
                </a:lnTo>
                <a:lnTo>
                  <a:pt x="2884398" y="2884399"/>
                </a:lnTo>
                <a:lnTo>
                  <a:pt x="0" y="2884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747659" y="0"/>
            <a:ext cx="10461859" cy="10461859"/>
          </a:xfrm>
          <a:custGeom>
            <a:avLst/>
            <a:gdLst/>
            <a:ahLst/>
            <a:cxnLst/>
            <a:rect l="l" t="t" r="r" b="b"/>
            <a:pathLst>
              <a:path w="10461859" h="10461859">
                <a:moveTo>
                  <a:pt x="0" y="0"/>
                </a:moveTo>
                <a:lnTo>
                  <a:pt x="10461860" y="0"/>
                </a:lnTo>
                <a:lnTo>
                  <a:pt x="10461860" y="10461859"/>
                </a:lnTo>
                <a:lnTo>
                  <a:pt x="0" y="10461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209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365706" y="771617"/>
            <a:ext cx="3483076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Partneregyetemek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6286" y="3758219"/>
            <a:ext cx="7651146" cy="3605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Tájékozódás a TÓK honlapján az alábbiakról:</a:t>
            </a:r>
          </a:p>
          <a:p>
            <a:pPr marL="518160" lvl="1" indent="-259080" algn="l">
              <a:lnSpc>
                <a:spcPts val="367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megközelítés</a:t>
            </a:r>
          </a:p>
          <a:p>
            <a:pPr marL="518160" lvl="1" indent="-259080" algn="l">
              <a:lnSpc>
                <a:spcPts val="367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hány fő utazhat ki?</a:t>
            </a:r>
          </a:p>
          <a:p>
            <a:pPr marL="518160" lvl="1" indent="-259080" algn="l">
              <a:lnSpc>
                <a:spcPts val="367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melyik félév pályázható?</a:t>
            </a:r>
          </a:p>
          <a:p>
            <a:pPr marL="518160" lvl="1" indent="-259080" algn="l">
              <a:lnSpc>
                <a:spcPts val="367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van-e a szakomnak megfelelő képzés?</a:t>
            </a:r>
          </a:p>
          <a:p>
            <a:pPr marL="518160" lvl="1" indent="-259080" algn="l">
              <a:lnSpc>
                <a:spcPts val="367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milyen nyelven folyik az oktatás?</a:t>
            </a:r>
          </a:p>
          <a:p>
            <a:pPr marL="518160" lvl="1" indent="-259080" algn="l">
              <a:lnSpc>
                <a:spcPts val="367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milyen az egyetem arculata?</a:t>
            </a:r>
          </a:p>
          <a:p>
            <a:pPr marL="518160" lvl="1" indent="-259080" algn="l">
              <a:lnSpc>
                <a:spcPts val="367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… stb.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062982"/>
            <a:ext cx="6967649" cy="135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Megfelelő partneregyetem kiválasztása: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29383" y="-388031"/>
            <a:ext cx="8427619" cy="11236825"/>
          </a:xfrm>
          <a:custGeom>
            <a:avLst/>
            <a:gdLst/>
            <a:ahLst/>
            <a:cxnLst/>
            <a:rect l="l" t="t" r="r" b="b"/>
            <a:pathLst>
              <a:path w="8427619" h="11236825">
                <a:moveTo>
                  <a:pt x="0" y="0"/>
                </a:moveTo>
                <a:lnTo>
                  <a:pt x="8427619" y="0"/>
                </a:lnTo>
                <a:lnTo>
                  <a:pt x="8427619" y="11236825"/>
                </a:lnTo>
                <a:lnTo>
                  <a:pt x="0" y="112368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571995" y="771617"/>
            <a:ext cx="1070499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Órák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6189" y="2701877"/>
            <a:ext cx="7176599" cy="135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Melyik órákat tudnám/ szeretném felvenni?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59349" y="4557458"/>
            <a:ext cx="8115300" cy="3325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pdf az órákról - összevetés a tókos tanmenettel</a:t>
            </a:r>
          </a:p>
          <a:p>
            <a:pPr marL="518160" lvl="1" indent="-259080" algn="l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tájékozódás a fogadó egyetem honlapján vagy akár kapcsolatfelvétel a fogadó egyetem  koordinátorával</a:t>
            </a:r>
          </a:p>
          <a:p>
            <a:pPr marL="518160" lvl="1" indent="-259080" algn="l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kapcsolatfelvétel korábban kiutazott hallgatókkal</a:t>
            </a:r>
          </a:p>
          <a:p>
            <a:pPr marL="518160" lvl="1" indent="-259080" algn="l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tájékozódás gyakorlati lehetőségekről </a:t>
            </a:r>
          </a:p>
          <a:p>
            <a:pPr marL="518160" lvl="1" indent="-259080" algn="l">
              <a:lnSpc>
                <a:spcPts val="3768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kint min. 20 kredit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8549912" y="-412060"/>
            <a:ext cx="9738088" cy="12984117"/>
          </a:xfrm>
          <a:custGeom>
            <a:avLst/>
            <a:gdLst/>
            <a:ahLst/>
            <a:cxnLst/>
            <a:rect l="l" t="t" r="r" b="b"/>
            <a:pathLst>
              <a:path w="9738088" h="12984117">
                <a:moveTo>
                  <a:pt x="0" y="0"/>
                </a:moveTo>
                <a:lnTo>
                  <a:pt x="9738088" y="0"/>
                </a:lnTo>
                <a:lnTo>
                  <a:pt x="9738088" y="12984116"/>
                </a:lnTo>
                <a:lnTo>
                  <a:pt x="0" y="12984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771617"/>
            <a:ext cx="272427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Lakhatás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68028"/>
            <a:ext cx="6393473" cy="135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Tájékozódás a lakhatás lehetőségeiről: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604385"/>
            <a:ext cx="7176599" cy="2846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79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kollégiumot/ diákszállást biztosít-e az egyetem? </a:t>
            </a:r>
          </a:p>
          <a:p>
            <a:pPr marL="518160" lvl="1" indent="-259080" algn="l">
              <a:lnSpc>
                <a:spcPts val="379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tud-e segíteni a szálláskeresésben? </a:t>
            </a:r>
          </a:p>
          <a:p>
            <a:pPr marL="518160" lvl="1" indent="-259080" algn="l">
              <a:lnSpc>
                <a:spcPts val="379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egyéb lehetőségek: család, albérlet, WG</a:t>
            </a:r>
          </a:p>
          <a:p>
            <a:pPr marL="518160" lvl="1" indent="-259080" algn="l">
              <a:lnSpc>
                <a:spcPts val="3792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tájékozódás árakról, jelentkezési időszakokról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121401" y="-301673"/>
            <a:ext cx="8626723" cy="11502298"/>
          </a:xfrm>
          <a:custGeom>
            <a:avLst/>
            <a:gdLst/>
            <a:ahLst/>
            <a:cxnLst/>
            <a:rect l="l" t="t" r="r" b="b"/>
            <a:pathLst>
              <a:path w="8626723" h="11502298">
                <a:moveTo>
                  <a:pt x="0" y="0"/>
                </a:moveTo>
                <a:lnTo>
                  <a:pt x="8626723" y="0"/>
                </a:lnTo>
                <a:lnTo>
                  <a:pt x="8626723" y="11502297"/>
                </a:lnTo>
                <a:lnTo>
                  <a:pt x="0" y="115022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53428" y="771617"/>
            <a:ext cx="2062764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Pénzügyek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53428" y="2295952"/>
            <a:ext cx="4960201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2D2D2D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Pénzügyi kalkuláció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2882" y="3243552"/>
            <a:ext cx="7176599" cy="605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6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 Alapvető költségek: </a:t>
            </a:r>
          </a:p>
          <a:p>
            <a:pPr marL="518160" lvl="1" indent="-259080" algn="l">
              <a:lnSpc>
                <a:spcPts val="3696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lakhatás</a:t>
            </a:r>
          </a:p>
          <a:p>
            <a:pPr marL="518160" lvl="1" indent="-259080" algn="l">
              <a:lnSpc>
                <a:spcPts val="3696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utazás</a:t>
            </a:r>
          </a:p>
          <a:p>
            <a:pPr marL="518160" lvl="1" indent="-259080" algn="l">
              <a:lnSpc>
                <a:spcPts val="3696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megélhetés</a:t>
            </a:r>
          </a:p>
          <a:p>
            <a:pPr marL="518160" lvl="1" indent="-259080" algn="l">
              <a:lnSpc>
                <a:spcPts val="3696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szabadidő</a:t>
            </a:r>
          </a:p>
          <a:p>
            <a:pPr algn="l">
              <a:lnSpc>
                <a:spcPts val="3696"/>
              </a:lnSpc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696"/>
              </a:lnSpc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Plusz költségek: </a:t>
            </a:r>
          </a:p>
          <a:p>
            <a:pPr marL="518160" lvl="1" indent="-259080" algn="l">
              <a:lnSpc>
                <a:spcPts val="3696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közlekedés az országon belül </a:t>
            </a:r>
          </a:p>
          <a:p>
            <a:pPr marL="518160" lvl="1" indent="-259080" algn="l">
              <a:lnSpc>
                <a:spcPts val="3696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egyetemi költségek (pl. könyvtárhasználati díj, féléves hozzájárulás) </a:t>
            </a:r>
          </a:p>
          <a:p>
            <a:pPr marL="518160" lvl="1" indent="-259080" algn="l">
              <a:lnSpc>
                <a:spcPts val="3696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foglaló/kaució</a:t>
            </a:r>
          </a:p>
          <a:p>
            <a:pPr marL="518160" lvl="1" indent="-259080" algn="l">
              <a:lnSpc>
                <a:spcPts val="3696"/>
              </a:lnSpc>
              <a:buFont typeface="Arial"/>
              <a:buChar char="•"/>
            </a:pPr>
            <a:r>
              <a:rPr lang="en-US" sz="24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koli egyéb költségei (pl. takarítási díj) </a:t>
            </a:r>
          </a:p>
          <a:p>
            <a:pPr algn="l">
              <a:lnSpc>
                <a:spcPts val="3696"/>
              </a:lnSpc>
            </a:pPr>
            <a:endParaRPr lang="en-US" sz="2400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564746" y="2724107"/>
          <a:ext cx="8816612" cy="7305674"/>
        </p:xfrm>
        <a:graphic>
          <a:graphicData uri="http://schemas.openxmlformats.org/drawingml/2006/table">
            <a:tbl>
              <a:tblPr/>
              <a:tblGrid>
                <a:gridCol w="4201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15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3700"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Fogadó ország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Havi ösztöndíj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046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Ausztria, Belgium, Ciprus, Dánia,Egyesült Királyság, Finnország, Franciaország, Görögország, Hollandia, Írország, Izland, Liechtenstein, Luxemburg, Málta, Németország, Norvégia, Olaszország, Portugália, Spanyolország, Svédország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havi </a:t>
                      </a:r>
                      <a:r>
                        <a:rPr lang="en-US" sz="2200">
                          <a:solidFill>
                            <a:srgbClr val="ED6B65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600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 </a:t>
                      </a:r>
                      <a:r>
                        <a:rPr lang="en-US" sz="2200">
                          <a:solidFill>
                            <a:srgbClr val="ED6B65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euró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 a részképzésesetén (kombinált mobilitásnális!) és 750 euró a szakmai gyakorlatesetén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1512">
                <a:tc>
                  <a:txBody>
                    <a:bodyPr/>
                    <a:lstStyle/>
                    <a:p>
                      <a:pPr algn="l">
                        <a:lnSpc>
                          <a:spcPts val="280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Bulgária, Csehország, Észak-Macedónia, Észtország, Horvátország, Lengyelország, Lettország, Litvánia, Románia, Szerbia, Szlovákia, Szlovénia, Törökország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80"/>
                        </a:lnSpc>
                        <a:defRPr/>
                      </a:pPr>
                      <a:r>
                        <a:rPr lang="en-US" sz="22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havi </a:t>
                      </a:r>
                      <a:r>
                        <a:rPr lang="en-US" sz="2200">
                          <a:solidFill>
                            <a:srgbClr val="ED6B65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540 euró</a:t>
                      </a:r>
                      <a:r>
                        <a:rPr lang="en-US" sz="2200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 a részképzés esetén(kombinált mobilitásnál is!) és 690 euró a szakmai gyakorlat esetén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9546209" y="2924921"/>
          <a:ext cx="8365574" cy="6898665"/>
        </p:xfrm>
        <a:graphic>
          <a:graphicData uri="http://schemas.openxmlformats.org/drawingml/2006/table">
            <a:tbl>
              <a:tblPr/>
              <a:tblGrid>
                <a:gridCol w="4182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557"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Típus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39"/>
                        </a:lnSpc>
                        <a:defRPr/>
                      </a:pPr>
                      <a:r>
                        <a:rPr lang="en-US" sz="25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Támogatás összege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319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Esélyegyenlőségi támogatás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A mobilitás típusától függetlenül </a:t>
                      </a:r>
                      <a:r>
                        <a:rPr lang="en-US" sz="2199">
                          <a:solidFill>
                            <a:srgbClr val="ED6B65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+ 250 €/hó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693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Fogyatékossággal élő vagy tartósanbeteg hallgatók kiegészítő támogatása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A mobilitás típusától függetlenül </a:t>
                      </a:r>
                      <a:r>
                        <a:rPr lang="en-US" sz="2199">
                          <a:solidFill>
                            <a:srgbClr val="ED6B65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+ 250 €/hó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57319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Zöld utazási forma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ED6B65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+50 €</a:t>
                      </a:r>
                      <a:r>
                        <a:rPr lang="en-US" sz="21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 egyszeri utazási támogatás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9458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EHÖK Erasmus+ Start ösztöndíj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ED6B65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+ 25 000 – 150 000 Ft </a:t>
                      </a:r>
                      <a:r>
                        <a:rPr lang="en-US" sz="21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egyszeri támogatás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57319">
                <a:tc>
                  <a:txBody>
                    <a:bodyPr/>
                    <a:lstStyle/>
                    <a:p>
                      <a:pPr algn="l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ELTE Alumni Alapítványi Pályázat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Egyszeri </a:t>
                      </a:r>
                      <a:r>
                        <a:rPr lang="en-US" sz="2199">
                          <a:solidFill>
                            <a:srgbClr val="ED6B65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150.000 Ft</a:t>
                      </a:r>
                      <a:r>
                        <a:rPr lang="en-US" sz="2199">
                          <a:solidFill>
                            <a:srgbClr val="000000"/>
                          </a:solidFill>
                          <a:latin typeface="Bantayog"/>
                          <a:ea typeface="Bantayog"/>
                          <a:cs typeface="Bantayog"/>
                          <a:sym typeface="Bantayog"/>
                        </a:rPr>
                        <a:t> támogatás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917731" y="771617"/>
            <a:ext cx="2379027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Ösztöndíjak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97220" y="1845963"/>
            <a:ext cx="4960201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Alapösztöndíj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10536" y="1845963"/>
            <a:ext cx="6836920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 b="1">
                <a:solidFill>
                  <a:srgbClr val="2D2D2D"/>
                </a:solidFill>
                <a:latin typeface="Poppins Bold"/>
                <a:ea typeface="Poppins Bold"/>
                <a:cs typeface="Poppins Bold"/>
                <a:sym typeface="Poppins Bold"/>
              </a:rPr>
              <a:t>Kiegészítő támogatások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3338865" y="2410252"/>
            <a:ext cx="3435100" cy="3435100"/>
          </a:xfrm>
          <a:custGeom>
            <a:avLst/>
            <a:gdLst/>
            <a:ahLst/>
            <a:cxnLst/>
            <a:rect l="l" t="t" r="r" b="b"/>
            <a:pathLst>
              <a:path w="3435100" h="3435100">
                <a:moveTo>
                  <a:pt x="0" y="0"/>
                </a:moveTo>
                <a:lnTo>
                  <a:pt x="3435101" y="0"/>
                </a:lnTo>
                <a:lnTo>
                  <a:pt x="3435101" y="3435101"/>
                </a:lnTo>
                <a:lnTo>
                  <a:pt x="0" y="3435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88251" y="6856239"/>
            <a:ext cx="2854803" cy="2283842"/>
          </a:xfrm>
          <a:custGeom>
            <a:avLst/>
            <a:gdLst/>
            <a:ahLst/>
            <a:cxnLst/>
            <a:rect l="l" t="t" r="r" b="b"/>
            <a:pathLst>
              <a:path w="2854803" h="2283842">
                <a:moveTo>
                  <a:pt x="0" y="0"/>
                </a:moveTo>
                <a:lnTo>
                  <a:pt x="2854803" y="0"/>
                </a:lnTo>
                <a:lnTo>
                  <a:pt x="2854803" y="2283843"/>
                </a:lnTo>
                <a:lnTo>
                  <a:pt x="0" y="2283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21625">
            <a:off x="6944985" y="8298098"/>
            <a:ext cx="3098485" cy="1323898"/>
          </a:xfrm>
          <a:custGeom>
            <a:avLst/>
            <a:gdLst/>
            <a:ahLst/>
            <a:cxnLst/>
            <a:rect l="l" t="t" r="r" b="b"/>
            <a:pathLst>
              <a:path w="3098485" h="1323898">
                <a:moveTo>
                  <a:pt x="0" y="0"/>
                </a:moveTo>
                <a:lnTo>
                  <a:pt x="3098486" y="0"/>
                </a:lnTo>
                <a:lnTo>
                  <a:pt x="3098486" y="1323898"/>
                </a:lnTo>
                <a:lnTo>
                  <a:pt x="0" y="1323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07023" y="3323272"/>
            <a:ext cx="10559380" cy="269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6383" lvl="1" indent="-268192" algn="l">
              <a:lnSpc>
                <a:spcPts val="4298"/>
              </a:lnSpc>
              <a:buFont typeface="Arial"/>
              <a:buChar char="•"/>
            </a:pPr>
            <a:r>
              <a:rPr lang="en-US" sz="2484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Önéletrajz (magyarul és angolul vagy egyéb idegen nyelven)</a:t>
            </a:r>
          </a:p>
          <a:p>
            <a:pPr marL="536383" lvl="1" indent="-268192" algn="l">
              <a:lnSpc>
                <a:spcPts val="4298"/>
              </a:lnSpc>
              <a:buFont typeface="Arial"/>
              <a:buChar char="•"/>
            </a:pPr>
            <a:r>
              <a:rPr lang="en-US" sz="2484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Motivációs levél (magyarul és angolul vagy egyéb idegen nyelven)</a:t>
            </a:r>
          </a:p>
          <a:p>
            <a:pPr marL="536383" lvl="1" indent="-268192" algn="l">
              <a:lnSpc>
                <a:spcPts val="4298"/>
              </a:lnSpc>
              <a:buFont typeface="Arial"/>
              <a:buChar char="•"/>
            </a:pPr>
            <a:r>
              <a:rPr lang="en-US" sz="2484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Min. B2-es nyelvtudás igazolása</a:t>
            </a:r>
          </a:p>
          <a:p>
            <a:pPr algn="l">
              <a:lnSpc>
                <a:spcPts val="4298"/>
              </a:lnSpc>
            </a:pPr>
            <a:endParaRPr lang="en-US" sz="2484">
              <a:solidFill>
                <a:srgbClr val="2D2D2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744067" y="490629"/>
            <a:ext cx="5702622" cy="111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Dokumentumok a jelentkezéshez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3428" y="2295952"/>
            <a:ext cx="11779253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Dokumentumok előkészítése/elkészítése: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7598746"/>
            <a:ext cx="7065057" cy="684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20"/>
              </a:lnSpc>
            </a:pPr>
            <a:r>
              <a:rPr lang="en-US" sz="3800">
                <a:solidFill>
                  <a:srgbClr val="2D2D2D"/>
                </a:solidFill>
                <a:latin typeface="Poppins"/>
                <a:ea typeface="Poppins"/>
                <a:cs typeface="Poppins"/>
                <a:sym typeface="Poppins"/>
              </a:rPr>
              <a:t>Új MOBILITY-ONLINE felület!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680"/>
            <a:ext cx="4214488" cy="1356969"/>
            <a:chOff x="0" y="0"/>
            <a:chExt cx="1537457" cy="4950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37457" cy="495026"/>
            </a:xfrm>
            <a:custGeom>
              <a:avLst/>
              <a:gdLst/>
              <a:ahLst/>
              <a:cxnLst/>
              <a:rect l="l" t="t" r="r" b="b"/>
              <a:pathLst>
                <a:path w="1537457" h="495026">
                  <a:moveTo>
                    <a:pt x="0" y="0"/>
                  </a:moveTo>
                  <a:lnTo>
                    <a:pt x="1537457" y="0"/>
                  </a:lnTo>
                  <a:lnTo>
                    <a:pt x="1537457" y="495026"/>
                  </a:lnTo>
                  <a:lnTo>
                    <a:pt x="0" y="495026"/>
                  </a:lnTo>
                  <a:close/>
                </a:path>
              </a:pathLst>
            </a:custGeom>
            <a:solidFill>
              <a:srgbClr val="2D2D2D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028700" y="2020164"/>
            <a:ext cx="15951816" cy="7238136"/>
          </a:xfrm>
          <a:custGeom>
            <a:avLst/>
            <a:gdLst/>
            <a:ahLst/>
            <a:cxnLst/>
            <a:rect l="l" t="t" r="r" b="b"/>
            <a:pathLst>
              <a:path w="15951816" h="7238136">
                <a:moveTo>
                  <a:pt x="0" y="0"/>
                </a:moveTo>
                <a:lnTo>
                  <a:pt x="15951816" y="0"/>
                </a:lnTo>
                <a:lnTo>
                  <a:pt x="15951816" y="7238136"/>
                </a:lnTo>
                <a:lnTo>
                  <a:pt x="0" y="72381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-744067" y="771617"/>
            <a:ext cx="5702622" cy="556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9F5F0"/>
                </a:solidFill>
                <a:latin typeface="Bantayog"/>
                <a:ea typeface="Bantayog"/>
                <a:cs typeface="Bantayog"/>
                <a:sym typeface="Bantayog"/>
              </a:rPr>
              <a:t>Bírálati szempontok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Egyéni</PresentationFormat>
  <Paragraphs>0</Paragraphs>
  <Slides>12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Felkészülés Erasmusra</dc:title>
  <cp:revision>2</cp:revision>
  <dcterms:created xsi:type="dcterms:W3CDTF">2006-08-16T00:00:00Z</dcterms:created>
  <dcterms:modified xsi:type="dcterms:W3CDTF">2025-02-17T19:57:52Z</dcterms:modified>
  <dc:identifier>DAGXeE_ro-k</dc:identifier>
</cp:coreProperties>
</file>