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8" r:id="rId3"/>
    <p:sldId id="265" r:id="rId4"/>
    <p:sldId id="259" r:id="rId5"/>
    <p:sldId id="260" r:id="rId6"/>
    <p:sldId id="261" r:id="rId7"/>
    <p:sldId id="264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Közepesen sötét stíl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Közepesen sötét stílus 2 – 2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Közepesen sötét stílus 2 – 4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687"/>
  </p:normalViewPr>
  <p:slideViewPr>
    <p:cSldViewPr snapToGrid="0">
      <p:cViewPr varScale="1">
        <p:scale>
          <a:sx n="88" d="100"/>
          <a:sy n="88" d="100"/>
        </p:scale>
        <p:origin x="184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11/9/22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11/9/22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11/9/22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11/9/22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11/9/22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11/9/22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11/9/22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11/9/22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11/9/22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11/9/22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11/9/22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11/9/22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6784086-A39B-1D3B-76EA-D03EFBFF76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Erasmus+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419C8C8E-B2DE-3000-D835-A196BB5050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sz="3200" dirty="0" err="1">
                <a:solidFill>
                  <a:schemeClr val="bg1"/>
                </a:solidFill>
              </a:rPr>
              <a:t>Pädagogische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Hochschule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err="1">
                <a:solidFill>
                  <a:schemeClr val="bg1"/>
                </a:solidFill>
              </a:rPr>
              <a:t>Ludwigsburg</a:t>
            </a:r>
            <a:endParaRPr lang="hu-H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57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University of Education Ludwigsburg | PH Ludwigsburg">
            <a:extLst>
              <a:ext uri="{FF2B5EF4-FFF2-40B4-BE49-F238E27FC236}">
                <a16:creationId xmlns:a16="http://schemas.microsoft.com/office/drawing/2014/main" id="{BD8CFA5A-7473-2058-53D3-555E90E74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211" y="321734"/>
            <a:ext cx="5164746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udwigsburg University of Education - Bourses-etudiants.ma">
            <a:extLst>
              <a:ext uri="{FF2B5EF4-FFF2-40B4-BE49-F238E27FC236}">
                <a16:creationId xmlns:a16="http://schemas.microsoft.com/office/drawing/2014/main" id="{599B0F1D-7B68-A7EF-E810-A7DE2FAC0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1" y="3688602"/>
            <a:ext cx="5426764" cy="264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1034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ochschulkommunikation | PH Ludwigsburg">
            <a:extLst>
              <a:ext uri="{FF2B5EF4-FFF2-40B4-BE49-F238E27FC236}">
                <a16:creationId xmlns:a16="http://schemas.microsoft.com/office/drawing/2014/main" id="{067DF8A4-184B-760A-67E5-26C2EC7AD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8034" y="1176945"/>
            <a:ext cx="5426764" cy="435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676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égbolt, kültéri, fa, talaj látható&#10;&#10;Automatikusan generált leírás">
            <a:extLst>
              <a:ext uri="{FF2B5EF4-FFF2-40B4-BE49-F238E27FC236}">
                <a16:creationId xmlns:a16="http://schemas.microsoft.com/office/drawing/2014/main" id="{66F68169-D35C-BBC0-58F1-A6A3C07BC3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43" r="-3" b="-3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7" name="Kép 6" descr="A képen beltéri, asztal, mennyezet, szék látható&#10;&#10;Automatikusan generált leírás">
            <a:extLst>
              <a:ext uri="{FF2B5EF4-FFF2-40B4-BE49-F238E27FC236}">
                <a16:creationId xmlns:a16="http://schemas.microsoft.com/office/drawing/2014/main" id="{DC296A52-7404-171E-9DDD-8E20A621F0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36" r="1" b="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9" name="Kép 8" descr="A képen beltéri, terem, előadóterem látható&#10;&#10;Automatikusan generált leírás">
            <a:extLst>
              <a:ext uri="{FF2B5EF4-FFF2-40B4-BE49-F238E27FC236}">
                <a16:creationId xmlns:a16="http://schemas.microsoft.com/office/drawing/2014/main" id="{811A809B-5A52-0EDF-653F-59479F3418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843" r="5560" b="1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sp>
        <p:nvSpPr>
          <p:cNvPr id="17" name="Rectangle 13">
            <a:extLst>
              <a:ext uri="{FF2B5EF4-FFF2-40B4-BE49-F238E27FC236}">
                <a16:creationId xmlns:a16="http://schemas.microsoft.com/office/drawing/2014/main" id="{36A1CAC3-A129-43F8-8881-63D3E319A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CCE41C-FBFB-44B8-BE25-7F555613C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4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Wohnen in Ludwigsburg: Ein Dorf nur für Studenten - Landkreis Ludwigsburg -  Stuttgarter Zeitung">
            <a:extLst>
              <a:ext uri="{FF2B5EF4-FFF2-40B4-BE49-F238E27FC236}">
                <a16:creationId xmlns:a16="http://schemas.microsoft.com/office/drawing/2014/main" id="{91A4A7AE-E517-92DC-887B-3C7B4CF30E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9" b="1"/>
          <a:stretch/>
        </p:blipFill>
        <p:spPr bwMode="auto">
          <a:xfrm>
            <a:off x="641276" y="643467"/>
            <a:ext cx="4013020" cy="270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tudentendorf Ludwigsburg | Studierendenwerk Stuttgart">
            <a:extLst>
              <a:ext uri="{FF2B5EF4-FFF2-40B4-BE49-F238E27FC236}">
                <a16:creationId xmlns:a16="http://schemas.microsoft.com/office/drawing/2014/main" id="{80D6A34F-385A-26AC-8B8C-FAB5A7851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4" r="-1" b="-1"/>
          <a:stretch/>
        </p:blipFill>
        <p:spPr bwMode="auto">
          <a:xfrm>
            <a:off x="643467" y="3509433"/>
            <a:ext cx="4010830" cy="270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tudentendorf Ludwigsburg | Studierendenwerk Stuttgart">
            <a:extLst>
              <a:ext uri="{FF2B5EF4-FFF2-40B4-BE49-F238E27FC236}">
                <a16:creationId xmlns:a16="http://schemas.microsoft.com/office/drawing/2014/main" id="{B4FE7955-9670-3562-432A-4A8DEED71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7" r="13535" b="2"/>
          <a:stretch/>
        </p:blipFill>
        <p:spPr bwMode="auto">
          <a:xfrm>
            <a:off x="4812633" y="643467"/>
            <a:ext cx="6735900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745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48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D1882F06-2E92-90F4-5836-65A4D3D80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45794" y="952924"/>
            <a:ext cx="2475653" cy="185673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beltéri, fal látható&#10;&#10;Automatikusan generált leírás">
            <a:extLst>
              <a:ext uri="{FF2B5EF4-FFF2-40B4-BE49-F238E27FC236}">
                <a16:creationId xmlns:a16="http://schemas.microsoft.com/office/drawing/2014/main" id="{94CB4E96-5D08-630E-53F5-A3E64C009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39205" y="4057148"/>
            <a:ext cx="2471631" cy="185372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Kép 8" descr="A képen beltéri, WC, fürdőszoba, csempézett látható&#10;&#10;Automatikusan generált leírás">
            <a:extLst>
              <a:ext uri="{FF2B5EF4-FFF2-40B4-BE49-F238E27FC236}">
                <a16:creationId xmlns:a16="http://schemas.microsoft.com/office/drawing/2014/main" id="{029F6924-F44C-69EF-A46E-E85BFC235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839525" y="1809578"/>
            <a:ext cx="4337204" cy="325290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ép 6" descr="A képen szöveg, beltéri, fal látható&#10;&#10;Automatikusan generált leírás">
            <a:extLst>
              <a:ext uri="{FF2B5EF4-FFF2-40B4-BE49-F238E27FC236}">
                <a16:creationId xmlns:a16="http://schemas.microsoft.com/office/drawing/2014/main" id="{73CAD653-CAA1-C498-30C8-49F1BCE5E8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771367" y="1809578"/>
            <a:ext cx="4337204" cy="325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37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Kép 4" descr="A képen fa, kültéri, növény, kő látható&#10;&#10;Automatikusan generált leírás">
            <a:extLst>
              <a:ext uri="{FF2B5EF4-FFF2-40B4-BE49-F238E27FC236}">
                <a16:creationId xmlns:a16="http://schemas.microsoft.com/office/drawing/2014/main" id="{1EFE92E2-DA38-F9DB-2E2B-EAA10D423D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22361"/>
          <a:stretch/>
        </p:blipFill>
        <p:spPr>
          <a:xfrm rot="5400000">
            <a:off x="-1168120" y="1532364"/>
            <a:ext cx="6514565" cy="3793268"/>
          </a:xfrm>
          <a:prstGeom prst="rect">
            <a:avLst/>
          </a:prstGeom>
        </p:spPr>
      </p:pic>
      <p:pic>
        <p:nvPicPr>
          <p:cNvPr id="3" name="Kép 2" descr="A képen kültéri látható&#10;&#10;Automatikusan generált leírás">
            <a:extLst>
              <a:ext uri="{FF2B5EF4-FFF2-40B4-BE49-F238E27FC236}">
                <a16:creationId xmlns:a16="http://schemas.microsoft.com/office/drawing/2014/main" id="{749849FE-D540-FFAA-DB2D-BA14A2D768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757" r="-3" b="-3"/>
          <a:stretch/>
        </p:blipFill>
        <p:spPr>
          <a:xfrm rot="5400000">
            <a:off x="2838717" y="1517536"/>
            <a:ext cx="6514565" cy="3822924"/>
          </a:xfrm>
          <a:prstGeom prst="rect">
            <a:avLst/>
          </a:prstGeom>
        </p:spPr>
      </p:pic>
      <p:pic>
        <p:nvPicPr>
          <p:cNvPr id="7" name="Kép 6" descr="A képen fa, fű, kültéri, út látható&#10;&#10;Automatikusan generált leírás">
            <a:extLst>
              <a:ext uri="{FF2B5EF4-FFF2-40B4-BE49-F238E27FC236}">
                <a16:creationId xmlns:a16="http://schemas.microsoft.com/office/drawing/2014/main" id="{91A6154B-A3F8-1F81-495D-9BEFC36F35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69" r="13474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85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6A9AE5-69DF-4153-B35A-94BDEF32E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9B5318-27A8-4E50-80D9-B92D4F28E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4672"/>
            <a:ext cx="10579608" cy="5248656"/>
          </a:xfrm>
          <a:prstGeom prst="rect">
            <a:avLst/>
          </a:prstGeom>
          <a:solidFill>
            <a:schemeClr val="bg1"/>
          </a:solidFill>
          <a:ln w="2540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áblázat 2">
            <a:extLst>
              <a:ext uri="{FF2B5EF4-FFF2-40B4-BE49-F238E27FC236}">
                <a16:creationId xmlns:a16="http://schemas.microsoft.com/office/drawing/2014/main" id="{3D346D92-5F26-6D7A-A578-B89D38710F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345367"/>
              </p:ext>
            </p:extLst>
          </p:nvPr>
        </p:nvGraphicFramePr>
        <p:xfrm>
          <a:off x="1127929" y="1166199"/>
          <a:ext cx="9936144" cy="452560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44076">
                  <a:extLst>
                    <a:ext uri="{9D8B030D-6E8A-4147-A177-3AD203B41FA5}">
                      <a16:colId xmlns:a16="http://schemas.microsoft.com/office/drawing/2014/main" val="2608416156"/>
                    </a:ext>
                  </a:extLst>
                </a:gridCol>
                <a:gridCol w="1848422">
                  <a:extLst>
                    <a:ext uri="{9D8B030D-6E8A-4147-A177-3AD203B41FA5}">
                      <a16:colId xmlns:a16="http://schemas.microsoft.com/office/drawing/2014/main" val="3291448704"/>
                    </a:ext>
                  </a:extLst>
                </a:gridCol>
                <a:gridCol w="1848422">
                  <a:extLst>
                    <a:ext uri="{9D8B030D-6E8A-4147-A177-3AD203B41FA5}">
                      <a16:colId xmlns:a16="http://schemas.microsoft.com/office/drawing/2014/main" val="1249416335"/>
                    </a:ext>
                  </a:extLst>
                </a:gridCol>
                <a:gridCol w="2446802">
                  <a:extLst>
                    <a:ext uri="{9D8B030D-6E8A-4147-A177-3AD203B41FA5}">
                      <a16:colId xmlns:a16="http://schemas.microsoft.com/office/drawing/2014/main" val="163537381"/>
                    </a:ext>
                  </a:extLst>
                </a:gridCol>
                <a:gridCol w="1848422">
                  <a:extLst>
                    <a:ext uri="{9D8B030D-6E8A-4147-A177-3AD203B41FA5}">
                      <a16:colId xmlns:a16="http://schemas.microsoft.com/office/drawing/2014/main" val="366518659"/>
                    </a:ext>
                  </a:extLst>
                </a:gridCol>
              </a:tblGrid>
              <a:tr h="375711">
                <a:tc>
                  <a:txBody>
                    <a:bodyPr/>
                    <a:lstStyle/>
                    <a:p>
                      <a:r>
                        <a:rPr lang="hu-HU" sz="1700"/>
                        <a:t>Montag</a:t>
                      </a:r>
                    </a:p>
                  </a:txBody>
                  <a:tcPr marL="85389" marR="85389" marT="42694" marB="42694"/>
                </a:tc>
                <a:tc>
                  <a:txBody>
                    <a:bodyPr/>
                    <a:lstStyle/>
                    <a:p>
                      <a:r>
                        <a:rPr lang="hu-HU" sz="1700"/>
                        <a:t>Dienstag</a:t>
                      </a:r>
                    </a:p>
                  </a:txBody>
                  <a:tcPr marL="85389" marR="85389" marT="42694" marB="42694"/>
                </a:tc>
                <a:tc>
                  <a:txBody>
                    <a:bodyPr/>
                    <a:lstStyle/>
                    <a:p>
                      <a:r>
                        <a:rPr lang="hu-HU" sz="1700"/>
                        <a:t>Mittwoch</a:t>
                      </a:r>
                    </a:p>
                  </a:txBody>
                  <a:tcPr marL="85389" marR="85389" marT="42694" marB="42694"/>
                </a:tc>
                <a:tc>
                  <a:txBody>
                    <a:bodyPr/>
                    <a:lstStyle/>
                    <a:p>
                      <a:r>
                        <a:rPr lang="hu-HU" sz="1700"/>
                        <a:t>Donnerstag</a:t>
                      </a:r>
                    </a:p>
                  </a:txBody>
                  <a:tcPr marL="85389" marR="85389" marT="42694" marB="42694"/>
                </a:tc>
                <a:tc>
                  <a:txBody>
                    <a:bodyPr/>
                    <a:lstStyle/>
                    <a:p>
                      <a:r>
                        <a:rPr lang="hu-HU" sz="1700"/>
                        <a:t>Freitag</a:t>
                      </a:r>
                    </a:p>
                  </a:txBody>
                  <a:tcPr marL="85389" marR="85389" marT="42694" marB="42694"/>
                </a:tc>
                <a:extLst>
                  <a:ext uri="{0D108BD9-81ED-4DB2-BD59-A6C34878D82A}">
                    <a16:rowId xmlns:a16="http://schemas.microsoft.com/office/drawing/2014/main" val="2125804309"/>
                  </a:ext>
                </a:extLst>
              </a:tr>
              <a:tr h="1058820">
                <a:tc>
                  <a:txBody>
                    <a:bodyPr/>
                    <a:lstStyle/>
                    <a:p>
                      <a:pPr algn="ctr"/>
                      <a:r>
                        <a:rPr lang="hu-HU" sz="1700">
                          <a:latin typeface="+mj-lt"/>
                        </a:rPr>
                        <a:t>8:15-9:45</a:t>
                      </a:r>
                    </a:p>
                    <a:p>
                      <a:pPr algn="ctr"/>
                      <a:r>
                        <a:rPr lang="hu-HU" sz="1700">
                          <a:latin typeface="+mj-lt"/>
                        </a:rPr>
                        <a:t>Sprachwissenschaft</a:t>
                      </a:r>
                    </a:p>
                  </a:txBody>
                  <a:tcPr marL="85389" marR="85389" marT="42694" marB="42694"/>
                </a:tc>
                <a:tc>
                  <a:txBody>
                    <a:bodyPr/>
                    <a:lstStyle/>
                    <a:p>
                      <a:pPr algn="ctr"/>
                      <a:endParaRPr lang="hu-HU" sz="1700">
                        <a:latin typeface="+mj-lt"/>
                      </a:endParaRPr>
                    </a:p>
                  </a:txBody>
                  <a:tcPr marL="85389" marR="85389" marT="42694" marB="42694"/>
                </a:tc>
                <a:tc>
                  <a:txBody>
                    <a:bodyPr/>
                    <a:lstStyle/>
                    <a:p>
                      <a:pPr algn="ctr"/>
                      <a:endParaRPr lang="hu-HU" sz="1700">
                        <a:latin typeface="+mj-lt"/>
                      </a:endParaRPr>
                    </a:p>
                  </a:txBody>
                  <a:tcPr marL="85389" marR="85389" marT="42694" marB="42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700">
                          <a:effectLst/>
                          <a:latin typeface="+mj-lt"/>
                        </a:rPr>
                        <a:t>8:15-9:45</a:t>
                      </a:r>
                    </a:p>
                    <a:p>
                      <a:pPr algn="ctr"/>
                      <a:r>
                        <a:rPr lang="hu-HU" sz="1700">
                          <a:effectLst/>
                          <a:latin typeface="+mj-lt"/>
                        </a:rPr>
                        <a:t>Störungen und Verhaltensschwierigkeiten im Unterricht </a:t>
                      </a:r>
                    </a:p>
                  </a:txBody>
                  <a:tcPr marL="44473" marR="44473" marT="0" marB="0"/>
                </a:tc>
                <a:tc>
                  <a:txBody>
                    <a:bodyPr/>
                    <a:lstStyle/>
                    <a:p>
                      <a:pPr algn="ctr"/>
                      <a:endParaRPr lang="hu-HU" sz="1700">
                        <a:latin typeface="+mj-lt"/>
                      </a:endParaRPr>
                    </a:p>
                  </a:txBody>
                  <a:tcPr marL="85389" marR="85389" marT="42694" marB="42694"/>
                </a:tc>
                <a:extLst>
                  <a:ext uri="{0D108BD9-81ED-4DB2-BD59-A6C34878D82A}">
                    <a16:rowId xmlns:a16="http://schemas.microsoft.com/office/drawing/2014/main" val="3909462477"/>
                  </a:ext>
                </a:extLst>
              </a:tr>
              <a:tr h="1058820">
                <a:tc>
                  <a:txBody>
                    <a:bodyPr/>
                    <a:lstStyle/>
                    <a:p>
                      <a:pPr algn="ctr"/>
                      <a:r>
                        <a:rPr lang="hu-HU" sz="1700">
                          <a:latin typeface="+mj-lt"/>
                        </a:rPr>
                        <a:t>10:15-11:45</a:t>
                      </a:r>
                    </a:p>
                    <a:p>
                      <a:pPr algn="ctr"/>
                      <a:r>
                        <a:rPr lang="hu-HU" sz="1700">
                          <a:latin typeface="+mj-lt"/>
                        </a:rPr>
                        <a:t>Fachdidaktik Deutsch</a:t>
                      </a:r>
                    </a:p>
                  </a:txBody>
                  <a:tcPr marL="85389" marR="85389" marT="42694" marB="42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700">
                          <a:effectLst/>
                          <a:latin typeface="+mj-lt"/>
                        </a:rPr>
                        <a:t>10:15-11:45</a:t>
                      </a:r>
                    </a:p>
                    <a:p>
                      <a:pPr algn="ctr"/>
                      <a:r>
                        <a:rPr lang="hu-HU" sz="1700">
                          <a:effectLst/>
                          <a:latin typeface="+mj-lt"/>
                        </a:rPr>
                        <a:t> Technologische Grundlagen der Fertigungstechnik </a:t>
                      </a:r>
                    </a:p>
                  </a:txBody>
                  <a:tcPr marL="44473" marR="4447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700">
                          <a:latin typeface="+mj-lt"/>
                        </a:rPr>
                        <a:t>10:15-11:45</a:t>
                      </a:r>
                    </a:p>
                    <a:p>
                      <a:pPr algn="ctr"/>
                      <a:r>
                        <a:rPr lang="hu-HU" sz="1700">
                          <a:latin typeface="+mj-lt"/>
                        </a:rPr>
                        <a:t>Tanzen und Darstellen</a:t>
                      </a:r>
                    </a:p>
                  </a:txBody>
                  <a:tcPr marL="85389" marR="85389" marT="42694" marB="42694"/>
                </a:tc>
                <a:tc>
                  <a:txBody>
                    <a:bodyPr/>
                    <a:lstStyle/>
                    <a:p>
                      <a:pPr algn="ctr"/>
                      <a:endParaRPr lang="hu-HU" sz="1700">
                        <a:latin typeface="+mj-lt"/>
                      </a:endParaRPr>
                    </a:p>
                    <a:p>
                      <a:pPr algn="ctr"/>
                      <a:endParaRPr lang="hu-HU" sz="1700">
                        <a:latin typeface="+mj-lt"/>
                      </a:endParaRPr>
                    </a:p>
                  </a:txBody>
                  <a:tcPr marL="85389" marR="85389" marT="42694" marB="42694"/>
                </a:tc>
                <a:tc>
                  <a:txBody>
                    <a:bodyPr/>
                    <a:lstStyle/>
                    <a:p>
                      <a:pPr algn="ctr"/>
                      <a:endParaRPr lang="hu-HU" sz="1700">
                        <a:latin typeface="+mj-lt"/>
                      </a:endParaRPr>
                    </a:p>
                  </a:txBody>
                  <a:tcPr marL="85389" marR="85389" marT="42694" marB="42694"/>
                </a:tc>
                <a:extLst>
                  <a:ext uri="{0D108BD9-81ED-4DB2-BD59-A6C34878D82A}">
                    <a16:rowId xmlns:a16="http://schemas.microsoft.com/office/drawing/2014/main" val="2032772027"/>
                  </a:ext>
                </a:extLst>
              </a:tr>
              <a:tr h="426944">
                <a:tc>
                  <a:txBody>
                    <a:bodyPr/>
                    <a:lstStyle/>
                    <a:p>
                      <a:pPr algn="ctr"/>
                      <a:endParaRPr lang="hu-HU" sz="1700">
                        <a:latin typeface="+mj-lt"/>
                      </a:endParaRPr>
                    </a:p>
                  </a:txBody>
                  <a:tcPr marL="85389" marR="85389" marT="42694" marB="42694"/>
                </a:tc>
                <a:tc>
                  <a:txBody>
                    <a:bodyPr/>
                    <a:lstStyle/>
                    <a:p>
                      <a:pPr algn="ctr"/>
                      <a:endParaRPr lang="hu-HU" sz="1700">
                        <a:latin typeface="+mj-lt"/>
                      </a:endParaRPr>
                    </a:p>
                  </a:txBody>
                  <a:tcPr marL="85389" marR="85389" marT="42694" marB="42694"/>
                </a:tc>
                <a:tc>
                  <a:txBody>
                    <a:bodyPr/>
                    <a:lstStyle/>
                    <a:p>
                      <a:pPr algn="ctr"/>
                      <a:endParaRPr lang="hu-HU" sz="1700">
                        <a:latin typeface="+mj-lt"/>
                      </a:endParaRPr>
                    </a:p>
                  </a:txBody>
                  <a:tcPr marL="85389" marR="85389" marT="42694" marB="42694"/>
                </a:tc>
                <a:tc>
                  <a:txBody>
                    <a:bodyPr/>
                    <a:lstStyle/>
                    <a:p>
                      <a:pPr algn="ctr"/>
                      <a:endParaRPr lang="hu-HU" sz="1700">
                        <a:latin typeface="+mj-lt"/>
                      </a:endParaRPr>
                    </a:p>
                  </a:txBody>
                  <a:tcPr marL="85389" marR="85389" marT="42694" marB="42694"/>
                </a:tc>
                <a:tc>
                  <a:txBody>
                    <a:bodyPr/>
                    <a:lstStyle/>
                    <a:p>
                      <a:pPr algn="ctr"/>
                      <a:endParaRPr lang="hu-HU" sz="1700">
                        <a:latin typeface="+mj-lt"/>
                      </a:endParaRPr>
                    </a:p>
                  </a:txBody>
                  <a:tcPr marL="85389" marR="85389" marT="42694" marB="42694"/>
                </a:tc>
                <a:extLst>
                  <a:ext uri="{0D108BD9-81ED-4DB2-BD59-A6C34878D82A}">
                    <a16:rowId xmlns:a16="http://schemas.microsoft.com/office/drawing/2014/main" val="3805160170"/>
                  </a:ext>
                </a:extLst>
              </a:tr>
              <a:tr h="802654">
                <a:tc>
                  <a:txBody>
                    <a:bodyPr/>
                    <a:lstStyle/>
                    <a:p>
                      <a:pPr algn="ctr"/>
                      <a:endParaRPr lang="hu-HU" sz="1700">
                        <a:latin typeface="+mj-lt"/>
                      </a:endParaRPr>
                    </a:p>
                  </a:txBody>
                  <a:tcPr marL="85389" marR="85389" marT="42694" marB="42694"/>
                </a:tc>
                <a:tc>
                  <a:txBody>
                    <a:bodyPr/>
                    <a:lstStyle/>
                    <a:p>
                      <a:pPr algn="ctr"/>
                      <a:endParaRPr lang="hu-HU" sz="1700">
                        <a:latin typeface="+mj-lt"/>
                      </a:endParaRPr>
                    </a:p>
                  </a:txBody>
                  <a:tcPr marL="85389" marR="85389" marT="42694" marB="42694"/>
                </a:tc>
                <a:tc>
                  <a:txBody>
                    <a:bodyPr/>
                    <a:lstStyle/>
                    <a:p>
                      <a:pPr algn="ctr"/>
                      <a:endParaRPr lang="hu-HU" sz="1700">
                        <a:latin typeface="+mj-lt"/>
                      </a:endParaRPr>
                    </a:p>
                  </a:txBody>
                  <a:tcPr marL="85389" marR="85389" marT="42694" marB="42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700">
                          <a:effectLst/>
                          <a:latin typeface="+mj-lt"/>
                        </a:rPr>
                        <a:t>14:15-15:45 </a:t>
                      </a:r>
                    </a:p>
                    <a:p>
                      <a:pPr algn="ctr"/>
                      <a:r>
                        <a:rPr lang="hu-HU" sz="1700">
                          <a:effectLst/>
                          <a:latin typeface="+mj-lt"/>
                        </a:rPr>
                        <a:t>Einführung in die Geographie - Seminar </a:t>
                      </a:r>
                    </a:p>
                  </a:txBody>
                  <a:tcPr marL="44473" marR="4447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700">
                          <a:latin typeface="+mj-lt"/>
                        </a:rPr>
                        <a:t>14:30-18:00</a:t>
                      </a:r>
                    </a:p>
                    <a:p>
                      <a:pPr algn="ctr"/>
                      <a:r>
                        <a:rPr lang="hu-HU" sz="1700">
                          <a:latin typeface="+mj-lt"/>
                        </a:rPr>
                        <a:t>Sprachkurs </a:t>
                      </a:r>
                    </a:p>
                  </a:txBody>
                  <a:tcPr marL="85389" marR="85389" marT="42694" marB="42694"/>
                </a:tc>
                <a:extLst>
                  <a:ext uri="{0D108BD9-81ED-4DB2-BD59-A6C34878D82A}">
                    <a16:rowId xmlns:a16="http://schemas.microsoft.com/office/drawing/2014/main" val="2233165042"/>
                  </a:ext>
                </a:extLst>
              </a:tr>
              <a:tr h="802654">
                <a:tc>
                  <a:txBody>
                    <a:bodyPr/>
                    <a:lstStyle/>
                    <a:p>
                      <a:pPr algn="ctr"/>
                      <a:endParaRPr lang="hu-HU" sz="1700">
                        <a:latin typeface="+mj-lt"/>
                      </a:endParaRPr>
                    </a:p>
                  </a:txBody>
                  <a:tcPr marL="85389" marR="85389" marT="42694" marB="42694"/>
                </a:tc>
                <a:tc>
                  <a:txBody>
                    <a:bodyPr/>
                    <a:lstStyle/>
                    <a:p>
                      <a:pPr algn="ctr"/>
                      <a:endParaRPr lang="hu-HU" sz="1700">
                        <a:latin typeface="+mj-lt"/>
                      </a:endParaRPr>
                    </a:p>
                  </a:txBody>
                  <a:tcPr marL="85389" marR="85389" marT="42694" marB="42694"/>
                </a:tc>
                <a:tc>
                  <a:txBody>
                    <a:bodyPr/>
                    <a:lstStyle/>
                    <a:p>
                      <a:pPr algn="ctr"/>
                      <a:endParaRPr lang="hu-HU" sz="1700">
                        <a:latin typeface="+mj-lt"/>
                      </a:endParaRPr>
                    </a:p>
                  </a:txBody>
                  <a:tcPr marL="85389" marR="85389" marT="42694" marB="42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700">
                          <a:effectLst/>
                          <a:latin typeface="+mj-lt"/>
                        </a:rPr>
                        <a:t>16:00-17:30</a:t>
                      </a:r>
                    </a:p>
                    <a:p>
                      <a:pPr algn="ctr"/>
                      <a:r>
                        <a:rPr lang="hu-HU" sz="1700">
                          <a:effectLst/>
                          <a:latin typeface="+mj-lt"/>
                        </a:rPr>
                        <a:t>Übungen zur Einführung in die Geographie </a:t>
                      </a:r>
                    </a:p>
                  </a:txBody>
                  <a:tcPr marL="44473" marR="44473" marT="0" marB="0"/>
                </a:tc>
                <a:tc>
                  <a:txBody>
                    <a:bodyPr/>
                    <a:lstStyle/>
                    <a:p>
                      <a:pPr algn="ctr"/>
                      <a:endParaRPr lang="hu-HU" sz="1700">
                        <a:latin typeface="+mj-lt"/>
                      </a:endParaRPr>
                    </a:p>
                  </a:txBody>
                  <a:tcPr marL="85389" marR="85389" marT="42694" marB="42694"/>
                </a:tc>
                <a:extLst>
                  <a:ext uri="{0D108BD9-81ED-4DB2-BD59-A6C34878D82A}">
                    <a16:rowId xmlns:a16="http://schemas.microsoft.com/office/drawing/2014/main" val="41964382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9726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Kép 6" descr="A képen víz, égbolt, kültéri, csónak látható&#10;&#10;Automatikusan generált leírás">
            <a:extLst>
              <a:ext uri="{FF2B5EF4-FFF2-40B4-BE49-F238E27FC236}">
                <a16:creationId xmlns:a16="http://schemas.microsoft.com/office/drawing/2014/main" id="{EF8B3681-020F-30E9-CA12-706B91BDC7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329" r="-2" b="33614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13" name="Kép 12" descr="A képen kültéri, égbolt, személyek, csoport látható&#10;&#10;Automatikusan generált leírás">
            <a:extLst>
              <a:ext uri="{FF2B5EF4-FFF2-40B4-BE49-F238E27FC236}">
                <a16:creationId xmlns:a16="http://schemas.microsoft.com/office/drawing/2014/main" id="{659519C8-29C4-F367-89F0-55E4AE27F8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2" r="25867" b="-1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9" name="Kép 8" descr="A képen épület, kültéri, talaj, út látható&#10;&#10;Automatikusan generált leírás">
            <a:extLst>
              <a:ext uri="{FF2B5EF4-FFF2-40B4-BE49-F238E27FC236}">
                <a16:creationId xmlns:a16="http://schemas.microsoft.com/office/drawing/2014/main" id="{4E42DAB3-772F-2968-7CA4-C75DFCDFEE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32" r="11696" b="5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15" name="Kép 14" descr="A képen égbolt, kültéri, szörfölés, talaj látható&#10;&#10;Automatikusan generált leírás">
            <a:extLst>
              <a:ext uri="{FF2B5EF4-FFF2-40B4-BE49-F238E27FC236}">
                <a16:creationId xmlns:a16="http://schemas.microsoft.com/office/drawing/2014/main" id="{A3AFB809-5E42-C21C-96F6-ABE2BF4E1F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390" r="-2" b="7588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34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személy, beltéri, mennyezet, padló látható&#10;&#10;Automatikusan generált leírás">
            <a:extLst>
              <a:ext uri="{FF2B5EF4-FFF2-40B4-BE49-F238E27FC236}">
                <a16:creationId xmlns:a16="http://schemas.microsoft.com/office/drawing/2014/main" id="{810D6E7A-BE6A-8081-B9AE-780490BF6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703" y="1123527"/>
            <a:ext cx="2854976" cy="46048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ép 2" descr="A képen személy, beltéri, csoport, személyek látható&#10;&#10;Automatikusan generált leírás">
            <a:extLst>
              <a:ext uri="{FF2B5EF4-FFF2-40B4-BE49-F238E27FC236}">
                <a16:creationId xmlns:a16="http://schemas.microsoft.com/office/drawing/2014/main" id="{B27EDAEF-AE9B-519D-9278-309328A81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676" y="2099423"/>
            <a:ext cx="3537345" cy="265300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ép 6" descr="A képen személy, állás, modellt állás látható&#10;&#10;Automatikusan generált leírás">
            <a:extLst>
              <a:ext uri="{FF2B5EF4-FFF2-40B4-BE49-F238E27FC236}">
                <a16:creationId xmlns:a16="http://schemas.microsoft.com/office/drawing/2014/main" id="{FB7ABB91-68B2-25B1-4DC1-B7658C8B9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4096" y="1123528"/>
            <a:ext cx="3453600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37998"/>
      </p:ext>
    </p:extLst>
  </p:cSld>
  <p:clrMapOvr>
    <a:masterClrMapping/>
  </p:clrMapOvr>
</p:sld>
</file>

<file path=ppt/theme/theme1.xml><?xml version="1.0" encoding="utf-8"?>
<a:theme xmlns:a="http://schemas.openxmlformats.org/drawingml/2006/main" name="Csomag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Csomag</Template>
  <TotalTime>77</TotalTime>
  <Words>47</Words>
  <Application>Microsoft Macintosh PowerPoint</Application>
  <PresentationFormat>Szélesvásznú</PresentationFormat>
  <Paragraphs>23</Paragraphs>
  <Slides>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2" baseType="lpstr">
      <vt:lpstr>Arial</vt:lpstr>
      <vt:lpstr>Gill Sans MT</vt:lpstr>
      <vt:lpstr>Csomag</vt:lpstr>
      <vt:lpstr>Erasmus+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 Németország, Ludwigsburg</dc:title>
  <dc:creator>Tamás Szabó</dc:creator>
  <cp:lastModifiedBy>Anna Lili Szabó</cp:lastModifiedBy>
  <cp:revision>2</cp:revision>
  <dcterms:created xsi:type="dcterms:W3CDTF">2022-09-20T20:31:23Z</dcterms:created>
  <dcterms:modified xsi:type="dcterms:W3CDTF">2022-11-09T15:45:29Z</dcterms:modified>
</cp:coreProperties>
</file>