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48" r:id="rId3"/>
    <p:sldId id="367" r:id="rId4"/>
    <p:sldId id="295" r:id="rId5"/>
    <p:sldId id="364" r:id="rId6"/>
    <p:sldId id="352" r:id="rId7"/>
    <p:sldId id="366" r:id="rId8"/>
    <p:sldId id="361" r:id="rId9"/>
    <p:sldId id="360" r:id="rId10"/>
    <p:sldId id="265" r:id="rId11"/>
    <p:sldId id="267" r:id="rId12"/>
    <p:sldId id="363" r:id="rId13"/>
    <p:sldId id="259" r:id="rId14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58B9E09-0F7D-4641-AD6F-7D55A1DCDA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9472E08D-DC60-411D-97D9-40BA3F31F6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5FEACCA-5E18-424E-BD18-14E1392D7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10BB-8D6A-49A8-BDBE-5576DB7FE2D0}" type="datetimeFigureOut">
              <a:rPr lang="hu-HU" smtClean="0"/>
              <a:t>2023. 06. 02.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D82E20C-43F9-4883-800D-BD705FC90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0B80F5F-C0E6-4F34-985F-8700D4502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F7E30-1F9E-497C-8498-C37FD2ED90E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40294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7D7C732-D231-44C4-851E-B6FF14D8B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12D56A18-E755-48F1-867A-40B0EBB507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B3BCEB2-77D5-428B-A4B1-24A1DFF7B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10BB-8D6A-49A8-BDBE-5576DB7FE2D0}" type="datetimeFigureOut">
              <a:rPr lang="hu-HU" smtClean="0"/>
              <a:t>2023. 06. 02.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1E4F7E7-5D9B-46FA-89BE-52990EBD8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7F6A2C1-B543-47EA-BC8F-79704C74C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F7E30-1F9E-497C-8498-C37FD2ED90E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73658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352EE47D-71EE-435E-9973-7351924C5E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7403EA07-0284-4002-9CBC-81C4A691A1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73D7D2A-0F17-4341-81BE-02A59C391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10BB-8D6A-49A8-BDBE-5576DB7FE2D0}" type="datetimeFigureOut">
              <a:rPr lang="hu-HU" smtClean="0"/>
              <a:t>2023. 06. 02.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B81A9F6-88FC-4640-A9FD-7A6C06EDF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80DCBAB-D257-40D1-8847-2A1701B43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F7E30-1F9E-497C-8498-C37FD2ED90E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80674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00CEFE1-58D7-4470-86FE-279024C77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5D0B65B-7E17-4854-A22B-CB78EDA86D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D2690B5-1DF7-4383-A2FB-F6F5886AE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10BB-8D6A-49A8-BDBE-5576DB7FE2D0}" type="datetimeFigureOut">
              <a:rPr lang="hu-HU" smtClean="0"/>
              <a:t>2023. 06. 02.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46E06AD-6C14-4B4A-BA7F-F0D64829C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14867E7-F6D3-4598-AC9E-84C4B9B7F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F7E30-1F9E-497C-8498-C37FD2ED90E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86735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84C5109-5347-4614-8E87-8BD118E0E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B11889D-DD0F-41B1-B2CA-E9558D687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240AD04-8F5E-4EAB-B4EE-37943CBAE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10BB-8D6A-49A8-BDBE-5576DB7FE2D0}" type="datetimeFigureOut">
              <a:rPr lang="hu-HU" smtClean="0"/>
              <a:t>2023. 06. 02.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52E5E92-3B0C-4F21-B4B6-78FA87091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190DC40-6D2A-4995-9C2F-754ABAF3D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F7E30-1F9E-497C-8498-C37FD2ED90E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77371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37930A8-CF12-4977-B4D6-151DBFE72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C58141C-C367-4CE9-8A93-BFC6344EDD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AEAC9B2E-EC72-4CE1-90DE-0CACE77FD6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D6E040D0-1614-41AC-B7EE-A49B29C02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10BB-8D6A-49A8-BDBE-5576DB7FE2D0}" type="datetimeFigureOut">
              <a:rPr lang="hu-HU" smtClean="0"/>
              <a:t>2023. 06. 02.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1F2CCDBC-98D6-4B34-B745-316494B88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22F5C561-A7BC-4494-B540-0D94F4A3F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F7E30-1F9E-497C-8498-C37FD2ED90E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25206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942DDB1-E686-4D50-A8A9-499BED1D6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367B919D-10AE-4581-BA13-2248135141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6A5B4595-6EDF-4201-A02F-C467746D74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27051385-3FEC-440B-9CEA-9D2383C19C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69EB6B54-B5B2-4EA2-A6F9-D1CE1F8821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ABE2880D-053B-41CE-AFC0-E56EA952E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10BB-8D6A-49A8-BDBE-5576DB7FE2D0}" type="datetimeFigureOut">
              <a:rPr lang="hu-HU" smtClean="0"/>
              <a:t>2023. 06. 02.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548D0AE9-5049-4AC1-B6C0-FB2AFA81D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CDFC1720-2D9A-41E1-9D1F-DBE094A3D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F7E30-1F9E-497C-8498-C37FD2ED90E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06495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B2A7148-1A9C-487A-A109-85C3A3558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EF75986D-E501-43B6-B427-88FFF8B73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10BB-8D6A-49A8-BDBE-5576DB7FE2D0}" type="datetimeFigureOut">
              <a:rPr lang="hu-HU" smtClean="0"/>
              <a:t>2023. 06. 02.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4BA8091A-6185-4CA2-BB75-87402720B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D0FF812E-2DF5-4CE0-B16D-0370E0912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F7E30-1F9E-497C-8498-C37FD2ED90E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24626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ED320977-31E2-400B-B269-A8B94F23E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10BB-8D6A-49A8-BDBE-5576DB7FE2D0}" type="datetimeFigureOut">
              <a:rPr lang="hu-HU" smtClean="0"/>
              <a:t>2023. 06. 02.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1F9C5F34-0195-4F1D-A785-F3C31D2D6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7D640A4D-1BFC-42B6-88CE-13B605E8B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F7E30-1F9E-497C-8498-C37FD2ED90E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06765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775C969-ADAE-4641-9DAC-021B2F956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2D6F055-DBC8-4BEB-B306-13DD1D9AF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A639956F-DE84-4C5B-91CA-D34512C94C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8D76D812-99A9-449B-A8F9-E66F9271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10BB-8D6A-49A8-BDBE-5576DB7FE2D0}" type="datetimeFigureOut">
              <a:rPr lang="hu-HU" smtClean="0"/>
              <a:t>2023. 06. 02.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596078C6-5794-48D3-AD1E-217D1F75B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90BE968C-4899-428D-ACEB-E92E4EEB2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F7E30-1F9E-497C-8498-C37FD2ED90E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23660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448042F-9E40-4082-AC18-A410667EC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4256EE03-9EED-4089-86EF-901CBBC10C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E98949DD-A440-4183-95A5-C245970419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665ADFFC-3D74-40C9-A79A-B9BB64ABF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10BB-8D6A-49A8-BDBE-5576DB7FE2D0}" type="datetimeFigureOut">
              <a:rPr lang="hu-HU" smtClean="0"/>
              <a:t>2023. 06. 02.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BE32654B-01FD-4F25-A29C-0BEBD88EE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99EDF80E-BA12-40A8-A0FD-3FD5486D9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F7E30-1F9E-497C-8498-C37FD2ED90E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09760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F7251A5C-B878-4687-B9E0-567AEE936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5CD18430-2435-409A-B4FD-DDC568DA0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9FC59E3-913E-459A-96A9-50F69DB7C7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8F10BB-8D6A-49A8-BDBE-5576DB7FE2D0}" type="datetimeFigureOut">
              <a:rPr lang="hu-HU" smtClean="0"/>
              <a:t>2023. 06. 02.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2AEDB4F-3A46-465B-8190-86494C7023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74AEA2D-9229-4AA8-BA4E-86DAB5B304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2F7E30-1F9E-497C-8498-C37FD2ED90E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6956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5" Type="http://schemas.microsoft.com/office/2007/relationships/media" Target="../media/media4.wav"/><Relationship Id="rId4" Type="http://schemas.openxmlformats.org/officeDocument/2006/relationships/audio" Target="../media/media3.wa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91DBB195-8783-4BE9-9EDB-6303BB8135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338" y="640080"/>
            <a:ext cx="3734014" cy="3566160"/>
          </a:xfrm>
        </p:spPr>
        <p:txBody>
          <a:bodyPr anchor="b">
            <a:normAutofit/>
          </a:bodyPr>
          <a:lstStyle/>
          <a:p>
            <a:pPr algn="l"/>
            <a:r>
              <a:rPr lang="hu-HU" sz="4600"/>
              <a:t>TÓK KONFERENCIA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3AA2527A-D6BD-4ACA-948A-3A423589C8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0339" y="4636008"/>
            <a:ext cx="3734014" cy="1572768"/>
          </a:xfrm>
        </p:spPr>
        <p:txBody>
          <a:bodyPr>
            <a:normAutofit/>
          </a:bodyPr>
          <a:lstStyle/>
          <a:p>
            <a:pPr algn="l"/>
            <a:r>
              <a:rPr lang="hu-HU"/>
              <a:t>2023.04.01.</a:t>
            </a:r>
          </a:p>
        </p:txBody>
      </p:sp>
      <p:sp>
        <p:nvSpPr>
          <p:cNvPr id="27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B6079B1F-1D0F-5308-9D8F-53DB1DE3D9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217578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szöveg, rajztábla látható&#10;&#10;Automatikusan generált leírás">
            <a:extLst>
              <a:ext uri="{FF2B5EF4-FFF2-40B4-BE49-F238E27FC236}">
                <a16:creationId xmlns:a16="http://schemas.microsoft.com/office/drawing/2014/main" id="{872E9292-10DD-4ED5-974C-44E1925534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61925"/>
            <a:ext cx="7324725" cy="6762750"/>
          </a:xfrm>
          <a:prstGeom prst="rect">
            <a:avLst/>
          </a:prstGeom>
        </p:spPr>
      </p:pic>
      <p:pic>
        <p:nvPicPr>
          <p:cNvPr id="6" name="Bartók III-1">
            <a:hlinkClick r:id="" action="ppaction://media"/>
            <a:extLst>
              <a:ext uri="{FF2B5EF4-FFF2-40B4-BE49-F238E27FC236}">
                <a16:creationId xmlns:a16="http://schemas.microsoft.com/office/drawing/2014/main" id="{B8A93D37-4C7B-4CF7-86F4-0268FE0516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4054" y="649592"/>
            <a:ext cx="487363" cy="487363"/>
          </a:xfrm>
          <a:prstGeom prst="rect">
            <a:avLst/>
          </a:prstGeom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0A716A8D-E316-BF9B-3303-598A0A28901B}"/>
              </a:ext>
            </a:extLst>
          </p:cNvPr>
          <p:cNvSpPr/>
          <p:nvPr/>
        </p:nvSpPr>
        <p:spPr>
          <a:xfrm>
            <a:off x="8562975" y="5867400"/>
            <a:ext cx="2695575" cy="6477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/>
              <a:t>Bartók: Gyermekeknek III./1.</a:t>
            </a: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58FD9450-E60A-57AC-B61D-3C98397DABF8}"/>
              </a:ext>
            </a:extLst>
          </p:cNvPr>
          <p:cNvSpPr/>
          <p:nvPr/>
        </p:nvSpPr>
        <p:spPr>
          <a:xfrm>
            <a:off x="8267700" y="2530626"/>
            <a:ext cx="2695575" cy="131747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/>
              <a:t> </a:t>
            </a:r>
            <a:r>
              <a:rPr lang="hu-HU" sz="2400" b="1" strike="sngStrike" dirty="0">
                <a:solidFill>
                  <a:srgbClr val="C00000"/>
                </a:solidFill>
              </a:rPr>
              <a:t>MILYEN A ZENE HANGULATA?</a:t>
            </a:r>
          </a:p>
        </p:txBody>
      </p:sp>
    </p:spTree>
    <p:extLst>
      <p:ext uri="{BB962C8B-B14F-4D97-AF65-F5344CB8AC3E}">
        <p14:creationId xmlns:p14="http://schemas.microsoft.com/office/powerpoint/2010/main" val="264658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412BB327-577B-4B4A-A0F5-05E00614A6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445" y="-3030"/>
            <a:ext cx="6858000" cy="6858000"/>
          </a:xfrm>
          <a:prstGeom prst="rect">
            <a:avLst/>
          </a:prstGeom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AAC6E072-2C82-4C0D-A49C-A5EF559CB64A}"/>
              </a:ext>
            </a:extLst>
          </p:cNvPr>
          <p:cNvSpPr/>
          <p:nvPr/>
        </p:nvSpPr>
        <p:spPr>
          <a:xfrm>
            <a:off x="415636" y="225570"/>
            <a:ext cx="3491346" cy="14651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b="1" dirty="0"/>
              <a:t>Kurtág: Veszekedés</a:t>
            </a:r>
          </a:p>
        </p:txBody>
      </p:sp>
    </p:spTree>
    <p:extLst>
      <p:ext uri="{BB962C8B-B14F-4D97-AF65-F5344CB8AC3E}">
        <p14:creationId xmlns:p14="http://schemas.microsoft.com/office/powerpoint/2010/main" val="28434277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7835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dirty="0"/>
              <a:t>Leopold Mozart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358537"/>
            <a:ext cx="10515600" cy="48184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b="1" dirty="0"/>
              <a:t>Leopold Mozart: Zenés szánkózás </a:t>
            </a:r>
          </a:p>
          <a:p>
            <a:pPr marL="0" indent="0">
              <a:buNone/>
            </a:pPr>
            <a:r>
              <a:rPr lang="hu-HU" dirty="0"/>
              <a:t> 1. Lassú bevezetés</a:t>
            </a:r>
          </a:p>
          <a:p>
            <a:pPr marL="0" indent="0">
              <a:buNone/>
            </a:pPr>
            <a:r>
              <a:rPr lang="hu-HU" dirty="0"/>
              <a:t>                                                      </a:t>
            </a:r>
          </a:p>
          <a:p>
            <a:pPr marL="0" indent="0">
              <a:buNone/>
            </a:pPr>
            <a:r>
              <a:rPr lang="hu-HU" dirty="0"/>
              <a:t> 2. Utolsó tánc   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b="1" dirty="0"/>
              <a:t>Leopold Mozart: Gyermekszimfónia </a:t>
            </a:r>
          </a:p>
          <a:p>
            <a:pPr marL="0" indent="0">
              <a:buNone/>
            </a:pPr>
            <a:r>
              <a:rPr lang="hu-HU" dirty="0"/>
              <a:t> 1. tétel  </a:t>
            </a:r>
          </a:p>
          <a:p>
            <a:pPr marL="0" indent="0">
              <a:buNone/>
            </a:pPr>
            <a:r>
              <a:rPr lang="hu-HU" dirty="0"/>
              <a:t>                                                         </a:t>
            </a:r>
          </a:p>
          <a:p>
            <a:pPr marL="0" indent="0">
              <a:buNone/>
            </a:pPr>
            <a:r>
              <a:rPr lang="hu-HU" dirty="0"/>
              <a:t> 2. tétel  </a:t>
            </a:r>
          </a:p>
        </p:txBody>
      </p:sp>
    </p:spTree>
    <p:extLst>
      <p:ext uri="{BB962C8B-B14F-4D97-AF65-F5344CB8AC3E}">
        <p14:creationId xmlns:p14="http://schemas.microsoft.com/office/powerpoint/2010/main" val="27547881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2F70BA4-496C-4665-819C-6DD188339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Banchieri</a:t>
            </a:r>
            <a:r>
              <a:rPr lang="hu-HU" dirty="0"/>
              <a:t>: Az állatok rögtönzött ellenpontja</a:t>
            </a:r>
          </a:p>
        </p:txBody>
      </p:sp>
      <p:pic>
        <p:nvPicPr>
          <p:cNvPr id="5" name="Banchieri teljes">
            <a:hlinkClick r:id="" action="ppaction://media"/>
            <a:extLst>
              <a:ext uri="{FF2B5EF4-FFF2-40B4-BE49-F238E27FC236}">
                <a16:creationId xmlns:a16="http://schemas.microsoft.com/office/drawing/2014/main" id="{331A62BD-33E2-4C8C-9BAF-B5A636D93198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flipV="1">
            <a:off x="366324" y="2023353"/>
            <a:ext cx="943751" cy="943749"/>
          </a:xfrm>
        </p:spPr>
      </p:pic>
      <p:pic>
        <p:nvPicPr>
          <p:cNvPr id="9" name="Banchieri 1">
            <a:hlinkClick r:id="" action="ppaction://media"/>
            <a:extLst>
              <a:ext uri="{FF2B5EF4-FFF2-40B4-BE49-F238E27FC236}">
                <a16:creationId xmlns:a16="http://schemas.microsoft.com/office/drawing/2014/main" id="{828CF7D5-C414-4415-81DF-5725C5111A3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53964" y="2007864"/>
            <a:ext cx="487363" cy="487363"/>
          </a:xfrm>
          <a:prstGeom prst="rect">
            <a:avLst/>
          </a:prstGeom>
        </p:spPr>
      </p:pic>
      <p:pic>
        <p:nvPicPr>
          <p:cNvPr id="10" name="Banchieri 2">
            <a:hlinkClick r:id="" action="ppaction://media"/>
            <a:extLst>
              <a:ext uri="{FF2B5EF4-FFF2-40B4-BE49-F238E27FC236}">
                <a16:creationId xmlns:a16="http://schemas.microsoft.com/office/drawing/2014/main" id="{FC1AAD71-CEBE-4A89-BDB7-1E7D945C8C4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 rot="10800000" flipH="1" flipV="1">
            <a:off x="6453964" y="4104775"/>
            <a:ext cx="487363" cy="515997"/>
          </a:xfrm>
          <a:prstGeom prst="rect">
            <a:avLst/>
          </a:prstGeom>
        </p:spPr>
      </p:pic>
      <p:sp>
        <p:nvSpPr>
          <p:cNvPr id="12" name="Téglalap 11">
            <a:extLst>
              <a:ext uri="{FF2B5EF4-FFF2-40B4-BE49-F238E27FC236}">
                <a16:creationId xmlns:a16="http://schemas.microsoft.com/office/drawing/2014/main" id="{F7D32FCC-6008-4E2F-9F4E-7FE60D55DC5B}"/>
              </a:ext>
            </a:extLst>
          </p:cNvPr>
          <p:cNvSpPr/>
          <p:nvPr/>
        </p:nvSpPr>
        <p:spPr>
          <a:xfrm>
            <a:off x="7198467" y="1364555"/>
            <a:ext cx="1750979" cy="7393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/>
              <a:t>Állathangok</a:t>
            </a: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B25EF910-9DFC-44AC-A27C-1058247D9A75}"/>
              </a:ext>
            </a:extLst>
          </p:cNvPr>
          <p:cNvSpPr/>
          <p:nvPr/>
        </p:nvSpPr>
        <p:spPr>
          <a:xfrm>
            <a:off x="7302229" y="3623472"/>
            <a:ext cx="1750979" cy="7393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 err="1"/>
              <a:t>Fallalla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37631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58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86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zövegdoboz 19">
            <a:extLst>
              <a:ext uri="{FF2B5EF4-FFF2-40B4-BE49-F238E27FC236}">
                <a16:creationId xmlns:a16="http://schemas.microsoft.com/office/drawing/2014/main" id="{7613FF4F-CB27-4D36-AC71-EB924B51CA65}"/>
              </a:ext>
            </a:extLst>
          </p:cNvPr>
          <p:cNvSpPr txBox="1"/>
          <p:nvPr/>
        </p:nvSpPr>
        <p:spPr>
          <a:xfrm>
            <a:off x="400050" y="2013051"/>
            <a:ext cx="1164907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gyerekeket ábrázoló képeket és a zenék legnagyobb részét</a:t>
            </a:r>
          </a:p>
          <a:p>
            <a:r>
              <a:rPr lang="hu-H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Kivettük a bemutatóból, egyébként az Interneten rákereshetők.</a:t>
            </a:r>
          </a:p>
          <a:p>
            <a:r>
              <a:rPr lang="hu-H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Leglényegesebbnek az előadás gondolatiságát tartjuk.</a:t>
            </a:r>
          </a:p>
        </p:txBody>
      </p:sp>
    </p:spTree>
    <p:extLst>
      <p:ext uri="{BB962C8B-B14F-4D97-AF65-F5344CB8AC3E}">
        <p14:creationId xmlns:p14="http://schemas.microsoft.com/office/powerpoint/2010/main" val="4139367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zövegdoboz 19">
            <a:extLst>
              <a:ext uri="{FF2B5EF4-FFF2-40B4-BE49-F238E27FC236}">
                <a16:creationId xmlns:a16="http://schemas.microsoft.com/office/drawing/2014/main" id="{7613FF4F-CB27-4D36-AC71-EB924B51CA65}"/>
              </a:ext>
            </a:extLst>
          </p:cNvPr>
          <p:cNvSpPr txBox="1"/>
          <p:nvPr/>
        </p:nvSpPr>
        <p:spPr>
          <a:xfrm>
            <a:off x="400050" y="2013051"/>
            <a:ext cx="11649074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Felnőtt a „heti egy órás generáció” – </a:t>
            </a:r>
            <a:r>
              <a:rPr lang="hu-H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pedagógusképzés, nincs saját élményük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értéktelenség, a giccs, a szakszerűtlenség megjelenése elfogadott (?)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köztudatban a szórakozás = a művészeti tevékenységgel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zenehallgatás = a háttérzenével</a:t>
            </a:r>
          </a:p>
          <a:p>
            <a:pPr marL="82296" indent="0">
              <a:buNone/>
            </a:pPr>
            <a:r>
              <a:rPr lang="hu-H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 gyerekeknek, pedagógusjelölteknek nincs tapasztalata a tudatos, odafigyelést igénylő zenehallgatói tevékenységről) </a:t>
            </a:r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35A224A9-2BA4-ED24-2B34-37E923697ACE}"/>
              </a:ext>
            </a:extLst>
          </p:cNvPr>
          <p:cNvSpPr/>
          <p:nvPr/>
        </p:nvSpPr>
        <p:spPr>
          <a:xfrm>
            <a:off x="85724" y="193776"/>
            <a:ext cx="11839575" cy="13525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„Segítség!!!!!</a:t>
            </a:r>
          </a:p>
          <a:p>
            <a:pPr algn="ctr"/>
            <a:r>
              <a:rPr lang="hu-H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Komolyzene!!!!!!”</a:t>
            </a:r>
            <a:endParaRPr lang="hu-HU" sz="4000" dirty="0"/>
          </a:p>
        </p:txBody>
      </p:sp>
    </p:spTree>
    <p:extLst>
      <p:ext uri="{BB962C8B-B14F-4D97-AF65-F5344CB8AC3E}">
        <p14:creationId xmlns:p14="http://schemas.microsoft.com/office/powerpoint/2010/main" val="1337175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342899" y="274319"/>
            <a:ext cx="5276851" cy="1764031"/>
          </a:xfrm>
        </p:spPr>
        <p:txBody>
          <a:bodyPr>
            <a:noAutofit/>
          </a:bodyPr>
          <a:lstStyle/>
          <a:p>
            <a:pPr algn="ctr"/>
            <a:r>
              <a:rPr lang="hu-H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Háttérzene? </a:t>
            </a:r>
            <a:br>
              <a:rPr lang="hu-H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Tudatos zenehallgatói tevékenység</a:t>
            </a:r>
          </a:p>
        </p:txBody>
      </p:sp>
      <p:sp>
        <p:nvSpPr>
          <p:cNvPr id="7" name="Tartalom helye 2"/>
          <p:cNvSpPr>
            <a:spLocks noGrp="1"/>
          </p:cNvSpPr>
          <p:nvPr>
            <p:ph sz="half" idx="1"/>
          </p:nvPr>
        </p:nvSpPr>
        <p:spPr>
          <a:xfrm>
            <a:off x="109536" y="2428529"/>
            <a:ext cx="6567489" cy="3381722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hu-HU" dirty="0"/>
              <a:t>Az alapkülönbség … a </a:t>
            </a:r>
            <a:r>
              <a:rPr lang="hu-HU" dirty="0">
                <a:solidFill>
                  <a:srgbClr val="FF0000"/>
                </a:solidFill>
              </a:rPr>
              <a:t>zenével kapcsolatos magatartásban</a:t>
            </a:r>
            <a:r>
              <a:rPr lang="hu-HU" dirty="0"/>
              <a:t> van. Nevezetesen abban, hogy a hallgató </a:t>
            </a:r>
            <a:r>
              <a:rPr lang="hu-HU" b="1" dirty="0"/>
              <a:t>vállalta – e </a:t>
            </a:r>
            <a:r>
              <a:rPr lang="hu-HU" dirty="0"/>
              <a:t>valaha a komolyabb zene megértése, felfogása érdekében, hogy </a:t>
            </a:r>
            <a:r>
              <a:rPr lang="hu-HU" b="1" dirty="0"/>
              <a:t>igénybe veszi figyelmét, sőt esetleg a fárasztó, nem mindig kényelmes koncentrált figyelmet? </a:t>
            </a:r>
            <a:r>
              <a:rPr lang="hu-HU" dirty="0"/>
              <a:t>Adott – e ehhez a szó szoros értelmében intellektuális feldolgozó, felfogó munkát?” </a:t>
            </a:r>
          </a:p>
          <a:p>
            <a:pPr marL="0" indent="0">
              <a:buNone/>
            </a:pPr>
            <a:r>
              <a:rPr lang="hu-HU" sz="2200" dirty="0"/>
              <a:t>(Losonczi Ágnes: A zene életének szociológiája. Kinek, mikor, milyen zene kell? Zeneműkiadó, Budapest, 1969.)</a:t>
            </a:r>
          </a:p>
        </p:txBody>
      </p:sp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dirty="0"/>
              <a:t> </a:t>
            </a: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E30DE-5033-4027-9EA4-F66CC8C6751B}" type="slidenum">
              <a:rPr lang="hu-HU" smtClean="0"/>
              <a:t>4</a:t>
            </a:fld>
            <a:endParaRPr lang="hu-HU"/>
          </a:p>
        </p:txBody>
      </p:sp>
      <p:sp>
        <p:nvSpPr>
          <p:cNvPr id="4" name="Cím 4">
            <a:extLst>
              <a:ext uri="{FF2B5EF4-FFF2-40B4-BE49-F238E27FC236}">
                <a16:creationId xmlns:a16="http://schemas.microsoft.com/office/drawing/2014/main" id="{B8BF92D6-A8B7-C655-652B-767CD55FE293}"/>
              </a:ext>
            </a:extLst>
          </p:cNvPr>
          <p:cNvSpPr txBox="1">
            <a:spLocks/>
          </p:cNvSpPr>
          <p:nvPr/>
        </p:nvSpPr>
        <p:spPr>
          <a:xfrm>
            <a:off x="7848600" y="443090"/>
            <a:ext cx="3599688" cy="1426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b="1" dirty="0">
                <a:solidFill>
                  <a:srgbClr val="C00000"/>
                </a:solidFill>
              </a:rPr>
              <a:t>„</a:t>
            </a:r>
            <a:r>
              <a:rPr lang="hu-H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Nincs passzív műélvezet”</a:t>
            </a:r>
            <a:br>
              <a:rPr lang="hu-H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7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(Czövek Erna)</a:t>
            </a:r>
            <a:br>
              <a:rPr lang="hu-HU" sz="27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u-HU" sz="27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60FEE47D-9180-2A47-7B28-E599428893C1}"/>
              </a:ext>
            </a:extLst>
          </p:cNvPr>
          <p:cNvSpPr txBox="1">
            <a:spLocks/>
          </p:cNvSpPr>
          <p:nvPr/>
        </p:nvSpPr>
        <p:spPr>
          <a:xfrm>
            <a:off x="7048500" y="2286000"/>
            <a:ext cx="5033964" cy="329565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hu-HU" dirty="0"/>
              <a:t>Szórakozás – művészetek gyakorlása nem ugyanazt jelenti</a:t>
            </a:r>
          </a:p>
          <a:p>
            <a:pPr algn="just"/>
            <a:r>
              <a:rPr lang="hu-HU" dirty="0"/>
              <a:t>A művészeti tevékenység esetében (akár műveljük, akár élvezzük) </a:t>
            </a:r>
            <a:r>
              <a:rPr lang="hu-HU" dirty="0">
                <a:solidFill>
                  <a:srgbClr val="FF0000"/>
                </a:solidFill>
              </a:rPr>
              <a:t>nem passzív, hanem aktív résztvevők vagyunk</a:t>
            </a:r>
            <a:r>
              <a:rPr lang="hu-HU" dirty="0"/>
              <a:t>. Oda kell figyelnünk, s ez az odafigyelés bizonyos szellemi megerőltetést kíván. Ha ez hiányzik, akkor nem a művészetben veszünk részt, csak szórakozunk. </a:t>
            </a:r>
          </a:p>
          <a:p>
            <a:pPr marL="82296" indent="0">
              <a:buFont typeface="Arial" panose="020B0604020202020204" pitchFamily="34" charset="0"/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4465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2">
            <a:extLst>
              <a:ext uri="{FF2B5EF4-FFF2-40B4-BE49-F238E27FC236}">
                <a16:creationId xmlns:a16="http://schemas.microsoft.com/office/drawing/2014/main" id="{BFCAFFD9-7A23-AF66-D420-78522BB5A4F6}"/>
              </a:ext>
            </a:extLst>
          </p:cNvPr>
          <p:cNvSpPr txBox="1">
            <a:spLocks/>
          </p:cNvSpPr>
          <p:nvPr/>
        </p:nvSpPr>
        <p:spPr>
          <a:xfrm>
            <a:off x="5906814" y="4580211"/>
            <a:ext cx="5979401" cy="20580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endParaRPr lang="hu-HU" b="1" dirty="0"/>
          </a:p>
          <a:p>
            <a:pPr marL="0" indent="0" algn="ctr" fontAlgn="base">
              <a:buFont typeface="Arial" panose="020B0604020202020204" pitchFamily="34" charset="0"/>
              <a:buNone/>
            </a:pPr>
            <a:r>
              <a:rPr lang="hu-HU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"Zeneértővé... csak </a:t>
            </a:r>
            <a:r>
              <a:rPr lang="hu-HU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aktív zenei tevékenység </a:t>
            </a:r>
            <a:r>
              <a:rPr lang="hu-HU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tehet, puszta zenehallgatás magában nem elég." </a:t>
            </a:r>
          </a:p>
          <a:p>
            <a:pPr marL="0" indent="0" algn="ctr" fontAlgn="base">
              <a:buFont typeface="Arial" panose="020B0604020202020204" pitchFamily="34" charset="0"/>
              <a:buNone/>
            </a:pPr>
            <a:r>
              <a:rPr lang="hu-HU" dirty="0"/>
              <a:t>(333 olvasógyakorlat - Utószó az új kiadáshoz, 1961) </a:t>
            </a:r>
          </a:p>
          <a:p>
            <a:pPr marL="0" indent="0" fontAlgn="base">
              <a:buFont typeface="Arial" panose="020B0604020202020204" pitchFamily="34" charset="0"/>
              <a:buNone/>
            </a:pPr>
            <a:r>
              <a:rPr lang="hu-HU" dirty="0"/>
              <a:t> </a:t>
            </a:r>
          </a:p>
          <a:p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5CAF0B4-9E73-BEC4-E62B-1CF82E8307E0}"/>
              </a:ext>
            </a:extLst>
          </p:cNvPr>
          <p:cNvSpPr txBox="1">
            <a:spLocks/>
          </p:cNvSpPr>
          <p:nvPr/>
        </p:nvSpPr>
        <p:spPr>
          <a:xfrm>
            <a:off x="354724" y="2262354"/>
            <a:ext cx="6477000" cy="20580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hu-H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"A gyermek </a:t>
            </a:r>
            <a:r>
              <a:rPr lang="hu-H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 fogalmakat, definíciókat </a:t>
            </a:r>
            <a:r>
              <a:rPr lang="hu-H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gyűjtsön, </a:t>
            </a:r>
            <a:r>
              <a:rPr lang="hu-H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hanem zenekincset</a:t>
            </a:r>
            <a:r>
              <a:rPr lang="hu-H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Annak számbavételére, rendező áttekintésére ráér később."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 algn="ctr" fontAlgn="base">
              <a:buFont typeface="Arial" panose="020B0604020202020204" pitchFamily="34" charset="0"/>
              <a:buNone/>
            </a:pPr>
            <a:r>
              <a:rPr lang="hu-HU" sz="2000" dirty="0"/>
              <a:t>(Bicinia Hungarica, I. Utószó, 1937) </a:t>
            </a:r>
          </a:p>
          <a:p>
            <a:endParaRPr lang="hu-HU" dirty="0"/>
          </a:p>
        </p:txBody>
      </p:sp>
      <p:sp>
        <p:nvSpPr>
          <p:cNvPr id="4" name="Tartalom helye 2">
            <a:extLst>
              <a:ext uri="{FF2B5EF4-FFF2-40B4-BE49-F238E27FC236}">
                <a16:creationId xmlns:a16="http://schemas.microsoft.com/office/drawing/2014/main" id="{6DF2EF15-8A30-B8F0-5AAB-08FE46FE525E}"/>
              </a:ext>
            </a:extLst>
          </p:cNvPr>
          <p:cNvSpPr txBox="1">
            <a:spLocks/>
          </p:cNvSpPr>
          <p:nvPr/>
        </p:nvSpPr>
        <p:spPr>
          <a:xfrm>
            <a:off x="5417097" y="540625"/>
            <a:ext cx="6381750" cy="15509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endParaRPr lang="hu-H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fontAlgn="base">
              <a:buFont typeface="Arial" panose="020B0604020202020204" pitchFamily="34" charset="0"/>
              <a:buNone/>
            </a:pPr>
            <a:r>
              <a:rPr lang="hu-H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"...</a:t>
            </a:r>
            <a:r>
              <a:rPr lang="hu-H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csakis művészi érték </a:t>
            </a:r>
            <a:r>
              <a:rPr lang="hu-H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való a gyermeknek!" </a:t>
            </a:r>
          </a:p>
          <a:p>
            <a:pPr marL="0" indent="0" algn="ctr" fontAlgn="base">
              <a:buFont typeface="Arial" panose="020B0604020202020204" pitchFamily="34" charset="0"/>
              <a:buNone/>
            </a:pPr>
            <a:r>
              <a:rPr lang="hu-HU" sz="2000" dirty="0"/>
              <a:t>(Gyermekkarok, 1929)</a:t>
            </a:r>
            <a:r>
              <a:rPr lang="hu-HU" sz="2000" b="1" dirty="0"/>
              <a:t> </a:t>
            </a:r>
          </a:p>
          <a:p>
            <a:endParaRPr lang="hu-HU" dirty="0"/>
          </a:p>
        </p:txBody>
      </p:sp>
      <p:sp>
        <p:nvSpPr>
          <p:cNvPr id="5" name="Tartalom helye 2">
            <a:extLst>
              <a:ext uri="{FF2B5EF4-FFF2-40B4-BE49-F238E27FC236}">
                <a16:creationId xmlns:a16="http://schemas.microsoft.com/office/drawing/2014/main" id="{9150F79D-E021-9605-3FAC-64F99D8AFC23}"/>
              </a:ext>
            </a:extLst>
          </p:cNvPr>
          <p:cNvSpPr txBox="1">
            <a:spLocks/>
          </p:cNvSpPr>
          <p:nvPr/>
        </p:nvSpPr>
        <p:spPr>
          <a:xfrm>
            <a:off x="265386" y="315308"/>
            <a:ext cx="4138448" cy="13896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endParaRPr lang="hu-H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fontAlgn="base">
              <a:buFont typeface="Arial" panose="020B0604020202020204" pitchFamily="34" charset="0"/>
              <a:buNone/>
            </a:pPr>
            <a:r>
              <a:rPr lang="hu-H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KODÁLY ZOLTÁN</a:t>
            </a:r>
            <a:endParaRPr lang="hu-HU" sz="2000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38108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25933" y="191542"/>
            <a:ext cx="4660392" cy="1716087"/>
          </a:xfrm>
        </p:spPr>
        <p:txBody>
          <a:bodyPr>
            <a:normAutofit fontScale="90000"/>
          </a:bodyPr>
          <a:lstStyle/>
          <a:p>
            <a:pPr algn="ctr"/>
            <a:br>
              <a:rPr lang="hu-H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 a pedagógusok feladata?</a:t>
            </a: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dirty="0">
                <a:solidFill>
                  <a:srgbClr val="E7DEC9">
                    <a:shade val="50000"/>
                    <a:satMod val="200000"/>
                  </a:srgbClr>
                </a:solidFill>
              </a:rPr>
              <a:t> 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E30DE-5033-4027-9EA4-F66CC8C6751B}" type="slidenum">
              <a:rPr lang="hu-H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6</a:t>
            </a:fld>
            <a:endParaRPr lang="hu-H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AED122C5-22FE-4B43-B9FB-D51C1624DEF7}"/>
              </a:ext>
            </a:extLst>
          </p:cNvPr>
          <p:cNvSpPr txBox="1"/>
          <p:nvPr/>
        </p:nvSpPr>
        <p:spPr>
          <a:xfrm>
            <a:off x="378550" y="2263517"/>
            <a:ext cx="46365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/>
            <a:r>
              <a:rPr lang="hu-H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Tudatos zenehallgatóvá nevelés 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210C9B5D-72D1-9FFB-25FE-25F3C44C2269}"/>
              </a:ext>
            </a:extLst>
          </p:cNvPr>
          <p:cNvSpPr txBox="1"/>
          <p:nvPr/>
        </p:nvSpPr>
        <p:spPr>
          <a:xfrm>
            <a:off x="536937" y="4550508"/>
            <a:ext cx="431972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Befogadói kompetenciák fejlesztése</a:t>
            </a:r>
          </a:p>
        </p:txBody>
      </p:sp>
      <p:sp>
        <p:nvSpPr>
          <p:cNvPr id="10" name="Tartalom helye 5">
            <a:extLst>
              <a:ext uri="{FF2B5EF4-FFF2-40B4-BE49-F238E27FC236}">
                <a16:creationId xmlns:a16="http://schemas.microsoft.com/office/drawing/2014/main" id="{20506575-30E6-5A47-0979-122BFCACCBD4}"/>
              </a:ext>
            </a:extLst>
          </p:cNvPr>
          <p:cNvSpPr txBox="1">
            <a:spLocks/>
          </p:cNvSpPr>
          <p:nvPr/>
        </p:nvSpPr>
        <p:spPr>
          <a:xfrm>
            <a:off x="5438775" y="4550508"/>
            <a:ext cx="6343650" cy="2472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„Melyek is ezek a befogadói kompetenciák? Mindazok a </a:t>
            </a:r>
            <a:r>
              <a:rPr lang="hu-H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készségek és képességek, ismeretek és motivációk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 melyek hozzásegítik a zenehallgatót a minél teljesebb zenei élmények megéléséhez…”</a:t>
            </a:r>
            <a:endParaRPr lang="hu-HU" sz="20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hu-HU" sz="1800" dirty="0"/>
              <a:t>(Körmendy Zsolt: A koncert-pedagógiáról, Tanulmány) </a:t>
            </a:r>
          </a:p>
          <a:p>
            <a:pPr marL="82296" indent="0">
              <a:buFont typeface="Arial" panose="020B0604020202020204" pitchFamily="34" charset="0"/>
              <a:buNone/>
            </a:pPr>
            <a:endParaRPr lang="hu-HU" dirty="0"/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B9B037C2-B5BA-166C-9134-C275ED208980}"/>
              </a:ext>
            </a:extLst>
          </p:cNvPr>
          <p:cNvSpPr txBox="1"/>
          <p:nvPr/>
        </p:nvSpPr>
        <p:spPr>
          <a:xfrm>
            <a:off x="5353050" y="214609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000" b="1" dirty="0"/>
              <a:t>Értékközvetítés felvállalása </a:t>
            </a:r>
            <a:r>
              <a:rPr lang="hu-HU" sz="2000" dirty="0"/>
              <a:t>(Milyen tartalommal töltjük meg a zenei nevelést? Értékes vagy csak divatos? Ízlés kiszolgálása vagy formálása?)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1DF4D4D6-BB18-CB32-3629-125BFAD7049A}"/>
              </a:ext>
            </a:extLst>
          </p:cNvPr>
          <p:cNvSpPr txBox="1"/>
          <p:nvPr/>
        </p:nvSpPr>
        <p:spPr>
          <a:xfrm>
            <a:off x="5353050" y="1431980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000" b="1" dirty="0"/>
              <a:t>(</a:t>
            </a:r>
            <a:r>
              <a:rPr lang="hu-HU" sz="2000" dirty="0"/>
              <a:t>A gyerekek tudjanak különbséget tenni háttérzene és tudatos zenehallgatói magatartás között)</a:t>
            </a:r>
            <a:endParaRPr lang="hu-HU" sz="2000" b="1" dirty="0"/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9EB956A2-2308-51E5-8AD1-061F273551D1}"/>
              </a:ext>
            </a:extLst>
          </p:cNvPr>
          <p:cNvSpPr txBox="1"/>
          <p:nvPr/>
        </p:nvSpPr>
        <p:spPr>
          <a:xfrm>
            <a:off x="5438775" y="2183061"/>
            <a:ext cx="6096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000" b="1" dirty="0"/>
              <a:t>A gyerekek aktív részesei legyenek </a:t>
            </a:r>
            <a:r>
              <a:rPr lang="hu-HU" sz="2000" dirty="0"/>
              <a:t>(nem szabad leszoktatni őket arról, hogy a saját személyiségét használja az élményszerzésben, minél kevesebb dolgot kapjon készen)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3A6026F7-EAE2-F04F-EAF8-7CF185D3CEBB}"/>
              </a:ext>
            </a:extLst>
          </p:cNvPr>
          <p:cNvSpPr txBox="1"/>
          <p:nvPr/>
        </p:nvSpPr>
        <p:spPr>
          <a:xfrm>
            <a:off x="5438775" y="3661112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000" b="1" dirty="0"/>
              <a:t>Hamis biztonságérzetet kelt</a:t>
            </a:r>
            <a:r>
              <a:rPr lang="hu-HU" sz="2000" dirty="0"/>
              <a:t>: pl.: giccs, cd-hez való éneklés … (olyan, mintha…)  </a:t>
            </a:r>
          </a:p>
        </p:txBody>
      </p:sp>
    </p:spTree>
    <p:extLst>
      <p:ext uri="{BB962C8B-B14F-4D97-AF65-F5344CB8AC3E}">
        <p14:creationId xmlns:p14="http://schemas.microsoft.com/office/powerpoint/2010/main" val="1593975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22A4DDB-6632-C630-E0D6-5C67B79D4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BEFOGADÓI KOMPETENCIÁK FEJLESZTÉSE – néhány példa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7F15585-BAA5-DE24-8BF5-50AD39A461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/>
          <a:lstStyle/>
          <a:p>
            <a:r>
              <a:rPr lang="hu-HU" dirty="0"/>
              <a:t>Csendjátékok (hangok megfigyelése, száncsengő körbe, Kinél van a száncsengő?)</a:t>
            </a:r>
          </a:p>
          <a:p>
            <a:r>
              <a:rPr lang="hu-HU" dirty="0"/>
              <a:t>„Kipp, kopp, kopogok, találd ki, hogy ki vagyok!” – típusú játékok</a:t>
            </a:r>
          </a:p>
          <a:p>
            <a:r>
              <a:rPr lang="hu-HU" dirty="0"/>
              <a:t>Ritmikai képesség + hangszínérzék fejlesztése – ének, vers</a:t>
            </a:r>
          </a:p>
          <a:p>
            <a:r>
              <a:rPr lang="hu-HU" dirty="0"/>
              <a:t>Mikrofonos játék</a:t>
            </a:r>
          </a:p>
          <a:p>
            <a:r>
              <a:rPr lang="hu-HU" dirty="0"/>
              <a:t>Hangsúlyok, ütemmutató (1,2 -1,2,3-1,2,3,4) – </a:t>
            </a:r>
            <a:r>
              <a:rPr lang="hu-HU" dirty="0" err="1"/>
              <a:t>ping-pong</a:t>
            </a:r>
            <a:r>
              <a:rPr lang="hu-HU" dirty="0"/>
              <a:t> – Hej, Vargáné, Menüett</a:t>
            </a:r>
          </a:p>
          <a:p>
            <a:r>
              <a:rPr lang="hu-HU" dirty="0"/>
              <a:t>Karmesterjáték, mérlegjáték – népzene, </a:t>
            </a:r>
            <a:r>
              <a:rPr lang="hu-HU" dirty="0" err="1"/>
              <a:t>ungaresca</a:t>
            </a:r>
            <a:r>
              <a:rPr lang="hu-HU" dirty="0"/>
              <a:t> </a:t>
            </a:r>
          </a:p>
          <a:p>
            <a:r>
              <a:rPr lang="hu-HU" dirty="0"/>
              <a:t>Labda – körbe állunk, 1 labda, pattogós labda (éneklés, zene)</a:t>
            </a:r>
          </a:p>
          <a:p>
            <a:r>
              <a:rPr lang="hu-HU" dirty="0"/>
              <a:t>Zenéhez ritmus megszólaltatása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849958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A96A1F5-AD21-40A0-B5DE-3AA0065B3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Dinamika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502CC4C-1DF0-409B-BF57-67E7FB2760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Fokozatos hangerőváltás – játékok (énekléshez, ritmusfeladatokhoz kapcsolódva)</a:t>
            </a:r>
          </a:p>
          <a:p>
            <a:r>
              <a:rPr lang="hu-HU" dirty="0"/>
              <a:t>Grieg: Napfelkelte </a:t>
            </a:r>
          </a:p>
          <a:p>
            <a:r>
              <a:rPr lang="hu-HU" dirty="0" err="1"/>
              <a:t>Purcell</a:t>
            </a:r>
            <a:r>
              <a:rPr lang="hu-HU" dirty="0"/>
              <a:t>: Visszhang</a:t>
            </a:r>
          </a:p>
          <a:p>
            <a:r>
              <a:rPr lang="hu-HU" dirty="0"/>
              <a:t>Vivaldi – halk, hangos - felvételek </a:t>
            </a:r>
          </a:p>
        </p:txBody>
      </p:sp>
    </p:spTree>
    <p:extLst>
      <p:ext uri="{BB962C8B-B14F-4D97-AF65-F5344CB8AC3E}">
        <p14:creationId xmlns:p14="http://schemas.microsoft.com/office/powerpoint/2010/main" val="971567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A képen szöveg, ágynemű látható&#10;&#10;Automatikusan generált leírás">
            <a:extLst>
              <a:ext uri="{FF2B5EF4-FFF2-40B4-BE49-F238E27FC236}">
                <a16:creationId xmlns:a16="http://schemas.microsoft.com/office/drawing/2014/main" id="{558E1B43-A401-4229-AB5F-5FA485D7A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626" y="4526"/>
            <a:ext cx="7664112" cy="6858000"/>
          </a:xfrm>
          <a:prstGeom prst="rect">
            <a:avLst/>
          </a:prstGeom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id="{364BF588-AE0C-CE9B-A765-F51F96D562D1}"/>
              </a:ext>
            </a:extLst>
          </p:cNvPr>
          <p:cNvSpPr/>
          <p:nvPr/>
        </p:nvSpPr>
        <p:spPr>
          <a:xfrm>
            <a:off x="590550" y="5029200"/>
            <a:ext cx="2133600" cy="10096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/>
              <a:t>Grieg: Napfelkelte</a:t>
            </a:r>
          </a:p>
        </p:txBody>
      </p:sp>
    </p:spTree>
    <p:extLst>
      <p:ext uri="{BB962C8B-B14F-4D97-AF65-F5344CB8AC3E}">
        <p14:creationId xmlns:p14="http://schemas.microsoft.com/office/powerpoint/2010/main" val="14355708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</TotalTime>
  <Words>613</Words>
  <Application>Microsoft Office PowerPoint</Application>
  <PresentationFormat>Szélesvásznú</PresentationFormat>
  <Paragraphs>73</Paragraphs>
  <Slides>13</Slides>
  <Notes>0</Notes>
  <HiddenSlides>0</HiddenSlides>
  <MMClips>4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Office-téma</vt:lpstr>
      <vt:lpstr>TÓK KONFERENCIA</vt:lpstr>
      <vt:lpstr>PowerPoint-bemutató</vt:lpstr>
      <vt:lpstr>PowerPoint-bemutató</vt:lpstr>
      <vt:lpstr>Háttérzene?  Tudatos zenehallgatói tevékenység</vt:lpstr>
      <vt:lpstr>PowerPoint-bemutató</vt:lpstr>
      <vt:lpstr> Mi a pedagógusok feladata?</vt:lpstr>
      <vt:lpstr>BEFOGADÓI KOMPETENCIÁK FEJLESZTÉSE – néhány példa</vt:lpstr>
      <vt:lpstr>Dinamika</vt:lpstr>
      <vt:lpstr>PowerPoint-bemutató</vt:lpstr>
      <vt:lpstr>PowerPoint-bemutató</vt:lpstr>
      <vt:lpstr>PowerPoint-bemutató</vt:lpstr>
      <vt:lpstr>Leopold Mozart</vt:lpstr>
      <vt:lpstr>Banchieri: Az állatok rögtönzött ellenpontja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Kodály Továbbképzés</dc:title>
  <dc:creator>Mihalovics Erzsébet Csilla</dc:creator>
  <cp:lastModifiedBy>Döbrössy János</cp:lastModifiedBy>
  <cp:revision>19</cp:revision>
  <dcterms:created xsi:type="dcterms:W3CDTF">2021-10-16T17:19:28Z</dcterms:created>
  <dcterms:modified xsi:type="dcterms:W3CDTF">2023-06-02T08:39:25Z</dcterms:modified>
</cp:coreProperties>
</file>