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65" r:id="rId5"/>
    <p:sldId id="270" r:id="rId6"/>
    <p:sldId id="271" r:id="rId7"/>
    <p:sldId id="262" r:id="rId8"/>
    <p:sldId id="273" r:id="rId9"/>
    <p:sldId id="268" r:id="rId10"/>
  </p:sldIdLst>
  <p:sldSz cx="18288000" cy="10287000"/>
  <p:notesSz cx="6858000" cy="9144000"/>
  <p:embeddedFontLst>
    <p:embeddedFont>
      <p:font typeface="Poppins" panose="00000500000000000000" pitchFamily="2" charset="-18"/>
      <p:regular r:id="rId11"/>
      <p:bold r:id="rId12"/>
      <p:italic r:id="rId13"/>
      <p:boldItalic r:id="rId14"/>
    </p:embeddedFont>
    <p:embeddedFont>
      <p:font typeface="Poppins Bold" panose="00000800000000000000" charset="-18"/>
      <p:regular r:id="rId15"/>
    </p:embeddedFont>
    <p:embeddedFont>
      <p:font typeface="Poppins Medium" panose="00000600000000000000" pitchFamily="2" charset="-18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102" autoAdjust="0"/>
    <p:restoredTop sz="94622" autoAdjust="0"/>
  </p:normalViewPr>
  <p:slideViewPr>
    <p:cSldViewPr>
      <p:cViewPr>
        <p:scale>
          <a:sx n="50" d="100"/>
          <a:sy n="50" d="100"/>
        </p:scale>
        <p:origin x="5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sv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sv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6.sv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8298520" y="-869020"/>
            <a:ext cx="15241193" cy="6235034"/>
          </a:xfrm>
          <a:custGeom>
            <a:avLst/>
            <a:gdLst/>
            <a:ahLst/>
            <a:cxnLst/>
            <a:rect l="l" t="t" r="r" b="b"/>
            <a:pathLst>
              <a:path w="15241193" h="6235034">
                <a:moveTo>
                  <a:pt x="15241193" y="0"/>
                </a:moveTo>
                <a:lnTo>
                  <a:pt x="0" y="0"/>
                </a:lnTo>
                <a:lnTo>
                  <a:pt x="0" y="6235034"/>
                </a:lnTo>
                <a:lnTo>
                  <a:pt x="15241193" y="6235034"/>
                </a:lnTo>
                <a:lnTo>
                  <a:pt x="152411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028700" y="943453"/>
            <a:ext cx="7786513" cy="95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hu-HU" sz="6000" b="1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Erasmus 2025</a:t>
            </a:r>
            <a:r>
              <a:rPr lang="hu-HU" sz="7200" b="1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endParaRPr lang="en-US" sz="7200" b="1" dirty="0">
              <a:solidFill>
                <a:srgbClr val="1C1B2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072121" y="6622255"/>
            <a:ext cx="12887333" cy="5272091"/>
          </a:xfrm>
          <a:custGeom>
            <a:avLst/>
            <a:gdLst/>
            <a:ahLst/>
            <a:cxnLst/>
            <a:rect l="l" t="t" r="r" b="b"/>
            <a:pathLst>
              <a:path w="12887333" h="5272091">
                <a:moveTo>
                  <a:pt x="12887334" y="0"/>
                </a:moveTo>
                <a:lnTo>
                  <a:pt x="0" y="0"/>
                </a:lnTo>
                <a:lnTo>
                  <a:pt x="0" y="5272090"/>
                </a:lnTo>
                <a:lnTo>
                  <a:pt x="12887334" y="5272090"/>
                </a:lnTo>
                <a:lnTo>
                  <a:pt x="128873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5" name="Freeform 5"/>
          <p:cNvSpPr/>
          <p:nvPr/>
        </p:nvSpPr>
        <p:spPr>
          <a:xfrm>
            <a:off x="-2049685" y="4564855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70" y="0"/>
                </a:lnTo>
                <a:lnTo>
                  <a:pt x="409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1028700" y="8748395"/>
            <a:ext cx="5970835" cy="49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hu-HU" sz="3200" dirty="0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Egresits Lorina </a:t>
            </a:r>
            <a:endParaRPr lang="en-US" sz="3200" dirty="0">
              <a:solidFill>
                <a:srgbClr val="1C1B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3530" y="2831054"/>
            <a:ext cx="7786513" cy="95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hu-HU" sz="11500" dirty="0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Drezda</a:t>
            </a:r>
            <a:endParaRPr lang="en-US" sz="11500" dirty="0">
              <a:solidFill>
                <a:srgbClr val="1C1B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459949" y="803543"/>
            <a:ext cx="799351" cy="780457"/>
          </a:xfrm>
          <a:custGeom>
            <a:avLst/>
            <a:gdLst/>
            <a:ahLst/>
            <a:cxnLst/>
            <a:rect l="l" t="t" r="r" b="b"/>
            <a:pathLst>
              <a:path w="799351" h="780457">
                <a:moveTo>
                  <a:pt x="0" y="0"/>
                </a:moveTo>
                <a:lnTo>
                  <a:pt x="799351" y="0"/>
                </a:lnTo>
                <a:lnTo>
                  <a:pt x="799351" y="780457"/>
                </a:lnTo>
                <a:lnTo>
                  <a:pt x="0" y="780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16" name="Kép 15" descr="A képen kültéri, ég, felhő, épül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2C759AC-F6E5-828E-DE8E-52A25BD814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8" b="10335"/>
          <a:stretch>
            <a:fillRect/>
          </a:stretch>
        </p:blipFill>
        <p:spPr>
          <a:xfrm>
            <a:off x="4589585" y="4139101"/>
            <a:ext cx="13716000" cy="62140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59949" y="803543"/>
            <a:ext cx="799351" cy="780457"/>
          </a:xfrm>
          <a:custGeom>
            <a:avLst/>
            <a:gdLst/>
            <a:ahLst/>
            <a:cxnLst/>
            <a:rect l="l" t="t" r="r" b="b"/>
            <a:pathLst>
              <a:path w="799351" h="780457">
                <a:moveTo>
                  <a:pt x="0" y="0"/>
                </a:moveTo>
                <a:lnTo>
                  <a:pt x="799351" y="0"/>
                </a:lnTo>
                <a:lnTo>
                  <a:pt x="799351" y="780457"/>
                </a:lnTo>
                <a:lnTo>
                  <a:pt x="0" y="7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10800000" flipV="1">
            <a:off x="-76200" y="693791"/>
            <a:ext cx="7597919" cy="3124606"/>
          </a:xfrm>
          <a:custGeom>
            <a:avLst/>
            <a:gdLst/>
            <a:ahLst/>
            <a:cxnLst/>
            <a:rect l="l" t="t" r="r" b="b"/>
            <a:pathLst>
              <a:path w="7637925" h="3124606">
                <a:moveTo>
                  <a:pt x="0" y="3124606"/>
                </a:moveTo>
                <a:lnTo>
                  <a:pt x="7637926" y="3124606"/>
                </a:lnTo>
                <a:lnTo>
                  <a:pt x="7637926" y="0"/>
                </a:lnTo>
                <a:lnTo>
                  <a:pt x="0" y="0"/>
                </a:lnTo>
                <a:lnTo>
                  <a:pt x="0" y="31246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857250"/>
            <a:ext cx="7786513" cy="279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hu-HU" sz="5400" b="1" dirty="0" err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Evangelische</a:t>
            </a:r>
            <a:r>
              <a:rPr lang="hu-HU" sz="5400" b="1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7200"/>
              </a:lnSpc>
            </a:pPr>
            <a:r>
              <a:rPr lang="hu-HU" sz="5400" b="1" dirty="0" err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Hochschule</a:t>
            </a:r>
            <a:r>
              <a:rPr lang="hu-HU" sz="5400" b="1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7200"/>
              </a:lnSpc>
            </a:pPr>
            <a:r>
              <a:rPr lang="hu-HU" sz="5400" b="1" dirty="0" err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Dresden</a:t>
            </a:r>
            <a:endParaRPr lang="en-US" sz="5400" b="1" dirty="0">
              <a:solidFill>
                <a:srgbClr val="1C1B2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26" name="Kép 25" descr="A képen kültéri, Biciklikerék, Szárazföldi jármű, keré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5144878-37AB-358F-CF46-19D96CB4B5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213" y="571500"/>
            <a:ext cx="9448800" cy="7086600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F2736C6F-FF61-86E1-F7C1-5B7F02FC1569}"/>
              </a:ext>
            </a:extLst>
          </p:cNvPr>
          <p:cNvSpPr txBox="1"/>
          <p:nvPr/>
        </p:nvSpPr>
        <p:spPr>
          <a:xfrm>
            <a:off x="480838" y="3981857"/>
            <a:ext cx="833437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/>
              <a:t>Nagyon kedves segítőkész ügyintézők és koordinátorok. </a:t>
            </a:r>
            <a:r>
              <a:rPr lang="hu-HU" sz="3600" dirty="0">
                <a:sym typeface="Wingdings" panose="05000000000000000000" pitchFamily="2" charset="2"/>
              </a:rPr>
              <a:t></a:t>
            </a:r>
            <a:endParaRPr lang="hu-HU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/>
              <a:t>Bármilyen problémával lehet hozzájuk fordulni: Konyhai eszközöket az egyetemtől kaptam kölcsönbe, nem kellett külön megvennem azokat.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/>
              <a:t>Összetett, német nyelvű modulok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/>
              <a:t>Kedvezményes </a:t>
            </a:r>
            <a:r>
              <a:rPr lang="hu-HU" sz="3600" dirty="0" err="1"/>
              <a:t>Deutschland</a:t>
            </a:r>
            <a:r>
              <a:rPr lang="hu-HU" sz="3600" dirty="0"/>
              <a:t> </a:t>
            </a:r>
            <a:r>
              <a:rPr lang="hu-HU" sz="3600" dirty="0" err="1"/>
              <a:t>Semesterticket</a:t>
            </a:r>
            <a:r>
              <a:rPr lang="hu-HU" sz="3600" dirty="0"/>
              <a:t> ---nagyon praktikus, ha Németországon belül sokat szeretnétek utazni.</a:t>
            </a:r>
            <a:endParaRPr lang="hu-HU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A75A0-A532-667A-D663-CBAB08F24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669114D-D7A0-F176-F807-C574B2C6AEB9}"/>
              </a:ext>
            </a:extLst>
          </p:cNvPr>
          <p:cNvSpPr/>
          <p:nvPr/>
        </p:nvSpPr>
        <p:spPr>
          <a:xfrm>
            <a:off x="16459949" y="803543"/>
            <a:ext cx="799351" cy="780457"/>
          </a:xfrm>
          <a:custGeom>
            <a:avLst/>
            <a:gdLst/>
            <a:ahLst/>
            <a:cxnLst/>
            <a:rect l="l" t="t" r="r" b="b"/>
            <a:pathLst>
              <a:path w="799351" h="780457">
                <a:moveTo>
                  <a:pt x="0" y="0"/>
                </a:moveTo>
                <a:lnTo>
                  <a:pt x="799351" y="0"/>
                </a:lnTo>
                <a:lnTo>
                  <a:pt x="799351" y="780457"/>
                </a:lnTo>
                <a:lnTo>
                  <a:pt x="0" y="7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E5A2B8A-233D-0387-F56E-AAD31EE383A1}"/>
              </a:ext>
            </a:extLst>
          </p:cNvPr>
          <p:cNvSpPr/>
          <p:nvPr/>
        </p:nvSpPr>
        <p:spPr>
          <a:xfrm rot="10800000" flipV="1">
            <a:off x="-15242" y="342900"/>
            <a:ext cx="8168641" cy="1981200"/>
          </a:xfrm>
          <a:custGeom>
            <a:avLst/>
            <a:gdLst/>
            <a:ahLst/>
            <a:cxnLst/>
            <a:rect l="l" t="t" r="r" b="b"/>
            <a:pathLst>
              <a:path w="7637925" h="3124606">
                <a:moveTo>
                  <a:pt x="0" y="3124606"/>
                </a:moveTo>
                <a:lnTo>
                  <a:pt x="7637926" y="3124606"/>
                </a:lnTo>
                <a:lnTo>
                  <a:pt x="7637926" y="0"/>
                </a:lnTo>
                <a:lnTo>
                  <a:pt x="0" y="0"/>
                </a:lnTo>
                <a:lnTo>
                  <a:pt x="0" y="31246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714C8F5-8A8F-6850-98CA-C1C96E2A45A3}"/>
              </a:ext>
            </a:extLst>
          </p:cNvPr>
          <p:cNvSpPr txBox="1"/>
          <p:nvPr/>
        </p:nvSpPr>
        <p:spPr>
          <a:xfrm>
            <a:off x="1028700" y="857250"/>
            <a:ext cx="7786513" cy="273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hu-HU" sz="5400" b="1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Óvodai gyakorlat</a:t>
            </a:r>
          </a:p>
          <a:p>
            <a:pPr algn="l">
              <a:lnSpc>
                <a:spcPts val="7200"/>
              </a:lnSpc>
            </a:pPr>
            <a:endParaRPr lang="hu-HU" sz="5400" b="1" dirty="0">
              <a:solidFill>
                <a:srgbClr val="1C1B21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7200"/>
              </a:lnSpc>
            </a:pPr>
            <a:endParaRPr lang="en-US" sz="5400" b="1" dirty="0">
              <a:solidFill>
                <a:srgbClr val="1C1B2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6" name="Kép 5" descr="A képen kültéri, ég, fa, abla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04DDC5A-B590-E7B3-C005-8BBDFD2DB8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-7620"/>
            <a:ext cx="6858000" cy="10287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50D27F7-4D87-C184-7061-826F0A936A1B}"/>
              </a:ext>
            </a:extLst>
          </p:cNvPr>
          <p:cNvSpPr txBox="1"/>
          <p:nvPr/>
        </p:nvSpPr>
        <p:spPr>
          <a:xfrm>
            <a:off x="609600" y="2876552"/>
            <a:ext cx="1063752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4. félévben általam felvett modulok: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3200" dirty="0" err="1"/>
              <a:t>Praktische</a:t>
            </a:r>
            <a:r>
              <a:rPr lang="hu-HU" sz="3200" dirty="0"/>
              <a:t> </a:t>
            </a:r>
            <a:r>
              <a:rPr lang="hu-HU" sz="3200" dirty="0" err="1"/>
              <a:t>Studien</a:t>
            </a:r>
            <a:r>
              <a:rPr lang="hu-HU" sz="3200" dirty="0"/>
              <a:t> (ez az óvodai gyakorlathoz tartozó modul)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3200" dirty="0" err="1"/>
              <a:t>Inklusion</a:t>
            </a:r>
            <a:r>
              <a:rPr lang="hu-HU" sz="3200" dirty="0"/>
              <a:t> und </a:t>
            </a:r>
            <a:r>
              <a:rPr lang="hu-HU" sz="3200" dirty="0" err="1"/>
              <a:t>Diversität</a:t>
            </a:r>
            <a:endParaRPr lang="hu-H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Mindegyik beadandóval zárul, amire plusz 1 hónap haladék van, mivel nem a német az anyanyelv.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12 hetes gyakorlat az óvodában (összesen 360 óra)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2 hét óvoda-1 hét egyetem váltakozik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Időben elkezdeni keresni a gyakorlati helyet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Rengeteg tapasztalat szerzésére van lehetőség, valamint testközelből megtapasztalni a német óvodai rendszer különbségeit a magyar rendszerhez képest.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58924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6200000">
            <a:off x="2385875" y="4138593"/>
            <a:ext cx="23919297" cy="7945912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6"/>
                </a:lnTo>
                <a:lnTo>
                  <a:pt x="0" y="9785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1028700" y="857250"/>
            <a:ext cx="7786513" cy="95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hu-HU" sz="7200" b="1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Kollégium</a:t>
            </a:r>
            <a:endParaRPr lang="en-US" sz="7200" b="1" dirty="0">
              <a:solidFill>
                <a:srgbClr val="1C1B2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288465" y="8748395"/>
            <a:ext cx="5970835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AF8EA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816440"/>
            <a:ext cx="12348664" cy="73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endParaRPr lang="en-US" sz="5599" dirty="0">
              <a:solidFill>
                <a:srgbClr val="1C1B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425732" y="2438903"/>
            <a:ext cx="2552700" cy="2856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hu-HU" sz="3200" b="1" dirty="0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Képek a kollégiumi szobából a kilátásról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1C1B2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5" name="Kép 14" descr="A képen ég, kültéri, távvezetékoszlop, épül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E227A26-C548-8A5C-B08C-B9576C08B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77" y="5272081"/>
            <a:ext cx="5970835" cy="4478127"/>
          </a:xfrm>
          <a:prstGeom prst="rect">
            <a:avLst/>
          </a:prstGeom>
        </p:spPr>
      </p:pic>
      <p:pic>
        <p:nvPicPr>
          <p:cNvPr id="17" name="Kép 16" descr="A képen képernyőkép, ablak, kültéri, lámp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79C5AD4-C546-1FB7-A4F0-4C1A722A8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16236" r="24702" b="18825"/>
          <a:stretch>
            <a:fillRect/>
          </a:stretch>
        </p:blipFill>
        <p:spPr>
          <a:xfrm rot="5400000">
            <a:off x="10758434" y="498205"/>
            <a:ext cx="4281431" cy="4166345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D91CE931-9B85-B6E3-9812-F543ACA923AC}"/>
              </a:ext>
            </a:extLst>
          </p:cNvPr>
          <p:cNvSpPr txBox="1"/>
          <p:nvPr/>
        </p:nvSpPr>
        <p:spPr>
          <a:xfrm>
            <a:off x="903423" y="2556066"/>
            <a:ext cx="9597557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Külföldi cserediákoknak fenntartott kollégiumok: </a:t>
            </a:r>
            <a:r>
              <a:rPr lang="hu-HU" sz="3200" u="sng" dirty="0" err="1"/>
              <a:t>Budapester</a:t>
            </a:r>
            <a:r>
              <a:rPr lang="hu-HU" sz="3200" u="sng" dirty="0"/>
              <a:t> </a:t>
            </a:r>
            <a:r>
              <a:rPr lang="hu-HU" sz="3200" u="sng" dirty="0" err="1"/>
              <a:t>Straße</a:t>
            </a:r>
            <a:r>
              <a:rPr lang="hu-HU" sz="3200" dirty="0"/>
              <a:t>, Fritz-</a:t>
            </a:r>
            <a:r>
              <a:rPr lang="hu-HU" sz="3200" dirty="0" err="1"/>
              <a:t>Löffel</a:t>
            </a:r>
            <a:r>
              <a:rPr lang="hu-HU" sz="3200" dirty="0"/>
              <a:t>-</a:t>
            </a:r>
            <a:r>
              <a:rPr lang="hu-HU" sz="3200" dirty="0" err="1"/>
              <a:t>Straße</a:t>
            </a:r>
            <a:r>
              <a:rPr lang="hu-HU" sz="3200" dirty="0"/>
              <a:t>, nagyon jó közösségi élet mindkettőben </a:t>
            </a:r>
            <a:r>
              <a:rPr lang="hu-HU" sz="3200" dirty="0">
                <a:sym typeface="Wingdings" panose="05000000000000000000" pitchFamily="2" charset="2"/>
              </a:rPr>
              <a:t></a:t>
            </a:r>
            <a:endParaRPr lang="hu-H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Egyszemélyes szobák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Kedvező ár!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err="1"/>
              <a:t>Kultúrált</a:t>
            </a:r>
            <a:r>
              <a:rPr lang="hu-HU" sz="3200" dirty="0"/>
              <a:t> konyha és fürdőszoba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Kollégiumi honlapon részletes információkat találtok, képek vannak feltöltve, informatív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DAD9A-32D9-068B-D0FD-FAAE740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927D960-0533-FB12-C74F-3E2C0D3BA15C}"/>
              </a:ext>
            </a:extLst>
          </p:cNvPr>
          <p:cNvSpPr/>
          <p:nvPr/>
        </p:nvSpPr>
        <p:spPr>
          <a:xfrm rot="10800000" flipV="1">
            <a:off x="-76201" y="693791"/>
            <a:ext cx="15697200" cy="2163709"/>
          </a:xfrm>
          <a:custGeom>
            <a:avLst/>
            <a:gdLst/>
            <a:ahLst/>
            <a:cxnLst/>
            <a:rect l="l" t="t" r="r" b="b"/>
            <a:pathLst>
              <a:path w="7637925" h="3124606">
                <a:moveTo>
                  <a:pt x="0" y="3124606"/>
                </a:moveTo>
                <a:lnTo>
                  <a:pt x="7637926" y="3124606"/>
                </a:lnTo>
                <a:lnTo>
                  <a:pt x="7637926" y="0"/>
                </a:lnTo>
                <a:lnTo>
                  <a:pt x="0" y="0"/>
                </a:lnTo>
                <a:lnTo>
                  <a:pt x="0" y="31246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DC1EB35-8516-A8EB-63C1-B10CD58889F3}"/>
              </a:ext>
            </a:extLst>
          </p:cNvPr>
          <p:cNvSpPr txBox="1"/>
          <p:nvPr/>
        </p:nvSpPr>
        <p:spPr>
          <a:xfrm>
            <a:off x="1028700" y="857250"/>
            <a:ext cx="7786513" cy="88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hu-HU" sz="5400" b="1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Pénzügyek </a:t>
            </a:r>
            <a:endParaRPr lang="en-US" sz="5400" b="1" dirty="0">
              <a:solidFill>
                <a:srgbClr val="1C1B2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57CE93A6-3BAE-6B4F-E49B-5C43C39C336D}"/>
              </a:ext>
            </a:extLst>
          </p:cNvPr>
          <p:cNvSpPr txBox="1"/>
          <p:nvPr/>
        </p:nvSpPr>
        <p:spPr>
          <a:xfrm>
            <a:off x="457200" y="3373785"/>
            <a:ext cx="1065960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Plusz egyetemi költségeket számoltak fel – de ez nem tandíj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Óvodai gyakorlat miatt „</a:t>
            </a:r>
            <a:r>
              <a:rPr lang="hu-HU" sz="3200" dirty="0" err="1"/>
              <a:t>Lebensmittelhigienepass</a:t>
            </a:r>
            <a:r>
              <a:rPr lang="hu-HU" sz="3200" dirty="0"/>
              <a:t>” elintézése és kifizetése.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Kollégiumban a wifi és a mosások költsége nincs beleszámolva az alap árba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Spórolási lehetőség: Menza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800" dirty="0"/>
              <a:t>Olcsó finom ételek, több mint 10 különböző menza a városban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800" dirty="0"/>
              <a:t>2-3 választható menü mindenhol</a:t>
            </a:r>
          </a:p>
          <a:p>
            <a:endParaRPr lang="hu-H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Én nem jöttem ki az ösztöndíjból, extra költségekkel kell számolni.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1644D04-46DB-2B8B-A588-0CC1CDE670A0}"/>
              </a:ext>
            </a:extLst>
          </p:cNvPr>
          <p:cNvSpPr txBox="1"/>
          <p:nvPr/>
        </p:nvSpPr>
        <p:spPr>
          <a:xfrm>
            <a:off x="1013460" y="1863179"/>
            <a:ext cx="9182100" cy="58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hu-HU" sz="3200" dirty="0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Váratlan kiadásokkal számolni kell</a:t>
            </a:r>
            <a:endParaRPr lang="en-US" sz="3200" dirty="0">
              <a:solidFill>
                <a:srgbClr val="1C1B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BCC7F1E-2882-9A48-09D4-551B26BBB326}"/>
              </a:ext>
            </a:extLst>
          </p:cNvPr>
          <p:cNvSpPr txBox="1"/>
          <p:nvPr/>
        </p:nvSpPr>
        <p:spPr>
          <a:xfrm>
            <a:off x="6233160" y="859155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Függ mindenkinek az egyéni prioritásától is, én igyekeztem minél több programon részt venni,  sokat utazni.</a:t>
            </a:r>
          </a:p>
        </p:txBody>
      </p:sp>
      <p:cxnSp>
        <p:nvCxnSpPr>
          <p:cNvPr id="9" name="Összekötő: görbe 8">
            <a:extLst>
              <a:ext uri="{FF2B5EF4-FFF2-40B4-BE49-F238E27FC236}">
                <a16:creationId xmlns:a16="http://schemas.microsoft.com/office/drawing/2014/main" id="{7CB36863-4B73-AB6F-80DB-0A279E8B73F1}"/>
              </a:ext>
            </a:extLst>
          </p:cNvPr>
          <p:cNvCxnSpPr>
            <a:cxnSpLocks/>
          </p:cNvCxnSpPr>
          <p:nvPr/>
        </p:nvCxnSpPr>
        <p:spPr>
          <a:xfrm>
            <a:off x="3458984" y="8462010"/>
            <a:ext cx="2331156" cy="967740"/>
          </a:xfrm>
          <a:prstGeom prst="curvedConnector3">
            <a:avLst>
              <a:gd name="adj1" fmla="val 51308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ép 14">
            <a:extLst>
              <a:ext uri="{FF2B5EF4-FFF2-40B4-BE49-F238E27FC236}">
                <a16:creationId xmlns:a16="http://schemas.microsoft.com/office/drawing/2014/main" id="{8B6A714E-BF4D-C368-CC23-DBC7BFF65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0" y="4051041"/>
            <a:ext cx="3378459" cy="33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74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F529E-EB06-F3FB-A655-7C11F3A2B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777458D-AD31-7189-3036-6CA8FE8F7304}"/>
              </a:ext>
            </a:extLst>
          </p:cNvPr>
          <p:cNvSpPr/>
          <p:nvPr/>
        </p:nvSpPr>
        <p:spPr>
          <a:xfrm rot="10800000" flipH="1">
            <a:off x="-4114800" y="266700"/>
            <a:ext cx="21945600" cy="9601200"/>
          </a:xfrm>
          <a:custGeom>
            <a:avLst/>
            <a:gdLst/>
            <a:ahLst/>
            <a:cxnLst/>
            <a:rect l="l" t="t" r="r" b="b"/>
            <a:pathLst>
              <a:path w="15241193" h="6235034">
                <a:moveTo>
                  <a:pt x="15241193" y="0"/>
                </a:moveTo>
                <a:lnTo>
                  <a:pt x="0" y="0"/>
                </a:lnTo>
                <a:lnTo>
                  <a:pt x="0" y="6235034"/>
                </a:lnTo>
                <a:lnTo>
                  <a:pt x="15241193" y="6235034"/>
                </a:lnTo>
                <a:lnTo>
                  <a:pt x="152411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620EF6F-7138-285C-C989-E577E50DD3FC}"/>
              </a:ext>
            </a:extLst>
          </p:cNvPr>
          <p:cNvSpPr/>
          <p:nvPr/>
        </p:nvSpPr>
        <p:spPr>
          <a:xfrm>
            <a:off x="10343835" y="-1485900"/>
            <a:ext cx="11125200" cy="9601201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pic>
        <p:nvPicPr>
          <p:cNvPr id="7" name="Kép 6" descr="A képen kültéri, ég, víz, t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A450093-F383-CC86-58E2-5EFFC7C36E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2" y="376375"/>
            <a:ext cx="7333194" cy="5499896"/>
          </a:xfrm>
          <a:prstGeom prst="rect">
            <a:avLst/>
          </a:prstGeom>
        </p:spPr>
      </p:pic>
      <p:pic>
        <p:nvPicPr>
          <p:cNvPr id="10" name="Kép 9" descr="A képen tűzijáték, épület, kültéri, éjszak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8177EC9-6805-5135-1C99-D36D434AF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2"/>
          <a:stretch>
            <a:fillRect/>
          </a:stretch>
        </p:blipFill>
        <p:spPr>
          <a:xfrm rot="5400000">
            <a:off x="220663" y="4738685"/>
            <a:ext cx="5321299" cy="4848225"/>
          </a:xfrm>
          <a:prstGeom prst="rect">
            <a:avLst/>
          </a:prstGeom>
        </p:spPr>
      </p:pic>
      <p:pic>
        <p:nvPicPr>
          <p:cNvPr id="17" name="Kép 16" descr="A képen kültéri, ég, épület, járm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A37E0D0-4A9F-F73D-825E-8E1A1CFC07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43" y="5261968"/>
            <a:ext cx="6186487" cy="4639865"/>
          </a:xfrm>
          <a:prstGeom prst="rect">
            <a:avLst/>
          </a:prstGeom>
        </p:spPr>
      </p:pic>
      <p:pic>
        <p:nvPicPr>
          <p:cNvPr id="15" name="Kép 14" descr="A képen ég, kültéri, épület, nevezet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5D121F2-D27E-EBB8-5655-35FED8CEA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08962" y="4073407"/>
            <a:ext cx="6796449" cy="5097338"/>
          </a:xfrm>
          <a:prstGeom prst="rect">
            <a:avLst/>
          </a:prstGeom>
        </p:spPr>
      </p:pic>
      <p:pic>
        <p:nvPicPr>
          <p:cNvPr id="18" name="Kép 17" descr="A képen kültéri, felhő, fa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0C0E1CA-E469-5708-78C8-2858E0E81C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5379" y="1145381"/>
            <a:ext cx="5784850" cy="4338638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EA08F77A-6EA0-7EE4-B60A-AF6D56C99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27123" y="774102"/>
            <a:ext cx="4703677" cy="20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1066801" y="5720657"/>
            <a:ext cx="21480896" cy="5092673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6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6" y="9785166"/>
                </a:lnTo>
                <a:lnTo>
                  <a:pt x="239192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4" name="Freeform 4"/>
          <p:cNvSpPr/>
          <p:nvPr/>
        </p:nvSpPr>
        <p:spPr>
          <a:xfrm flipH="1">
            <a:off x="-1854589" y="5733979"/>
            <a:ext cx="14732388" cy="543353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6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6" y="9785166"/>
                </a:lnTo>
                <a:lnTo>
                  <a:pt x="239192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5" name="Freeform 5"/>
          <p:cNvSpPr/>
          <p:nvPr/>
        </p:nvSpPr>
        <p:spPr>
          <a:xfrm flipH="1">
            <a:off x="-1447801" y="5779539"/>
            <a:ext cx="8229601" cy="543353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7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7" y="9785166"/>
                </a:lnTo>
                <a:lnTo>
                  <a:pt x="2391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1028700" y="857250"/>
            <a:ext cx="7786513" cy="95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hu-HU" sz="7200" b="1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ESN szervezetek </a:t>
            </a:r>
            <a:endParaRPr lang="en-US" sz="7200" b="1" dirty="0">
              <a:solidFill>
                <a:srgbClr val="1C1B2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816440"/>
            <a:ext cx="12348664" cy="73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hu-HU" sz="5599" dirty="0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2 egyetemnek is van Drezdában</a:t>
            </a:r>
            <a:endParaRPr lang="en-US" sz="5599" dirty="0">
              <a:solidFill>
                <a:srgbClr val="1C1B2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0314" y="3800716"/>
            <a:ext cx="4476750" cy="1687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Minden héten fix programok, szórakozási lehetőségek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1733" y="6534042"/>
            <a:ext cx="5266358" cy="284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hu-HU" sz="2800" dirty="0" err="1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Länderparty</a:t>
            </a:r>
            <a:r>
              <a:rPr lang="hu-HU" sz="2800" dirty="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hetente ahol egy ország diákjai tartanak rövid prezentációt a kultúráról.</a:t>
            </a:r>
          </a:p>
          <a:p>
            <a:pPr algn="l">
              <a:lnSpc>
                <a:spcPts val="4480"/>
              </a:lnSpc>
            </a:pPr>
            <a:r>
              <a:rPr lang="hu-HU" sz="2800" dirty="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Tradicionális ételek majd szórakozás.</a:t>
            </a:r>
            <a:endParaRPr lang="en-US" sz="2800" dirty="0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696509" y="5779539"/>
            <a:ext cx="5244017" cy="1110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EHS-</a:t>
            </a:r>
            <a:r>
              <a:rPr lang="hu-HU" sz="2800" b="1" dirty="0" err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nek</a:t>
            </a:r>
            <a:r>
              <a:rPr lang="hu-HU" sz="2800" b="1" dirty="0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nincs </a:t>
            </a:r>
            <a:r>
              <a:rPr lang="hu-HU" sz="2800" b="1" dirty="0" err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Erasmsusos</a:t>
            </a:r>
            <a:r>
              <a:rPr lang="hu-HU" sz="2800" b="1" dirty="0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szervezete, DE</a:t>
            </a:r>
            <a:endParaRPr lang="en-US" sz="2800" b="1" dirty="0">
              <a:solidFill>
                <a:srgbClr val="1C1B2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04400" y="7096760"/>
            <a:ext cx="4968171" cy="2278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hu-HU" sz="2800" dirty="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Szerveznek programokat a külföldi diákjaiknak-ingyenes teljes hétvégi kirándulás </a:t>
            </a:r>
            <a:r>
              <a:rPr lang="hu-HU" sz="2800" dirty="0" err="1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Görlitzbe</a:t>
            </a:r>
            <a:r>
              <a:rPr lang="hu-HU" sz="2800" dirty="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800" dirty="0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190176" y="3797785"/>
            <a:ext cx="3524919" cy="1687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Ajánlom felkeresni őket és részt venni a programokon</a:t>
            </a:r>
            <a:endParaRPr lang="en-US" sz="2800" b="1" dirty="0">
              <a:solidFill>
                <a:srgbClr val="1C1B2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373179" y="6534042"/>
            <a:ext cx="5266358" cy="343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hu-HU" sz="2800" dirty="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Mindenkit szívesen látnak, nem baj ha más egyetemet látogatunk. </a:t>
            </a:r>
          </a:p>
          <a:p>
            <a:pPr algn="l">
              <a:lnSpc>
                <a:spcPts val="4480"/>
              </a:lnSpc>
            </a:pPr>
            <a:r>
              <a:rPr lang="hu-HU" sz="2800" dirty="0" err="1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Welcome</a:t>
            </a:r>
            <a:r>
              <a:rPr lang="hu-HU" sz="2800" dirty="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sz="2800" dirty="0" err="1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Week</a:t>
            </a:r>
            <a:r>
              <a:rPr lang="hu-HU" sz="2800" dirty="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is remek lehetőség új barátok szerzésére.</a:t>
            </a:r>
            <a:endParaRPr lang="en-US" sz="2800" dirty="0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" name="Kép 16" descr="A képen szöveg, Papíráru, papír, Lenyom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FEA00DB-C9C1-2A2C-D07C-8812079B2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7394" r="12222" b="9644"/>
          <a:stretch>
            <a:fillRect/>
          </a:stretch>
        </p:blipFill>
        <p:spPr>
          <a:xfrm>
            <a:off x="12918207" y="3757"/>
            <a:ext cx="5431677" cy="45625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4E097-5CF6-EAAA-6DC2-CBA66DF3F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9679213-D238-8EC5-628E-D1C0286BDC98}"/>
              </a:ext>
            </a:extLst>
          </p:cNvPr>
          <p:cNvSpPr/>
          <p:nvPr/>
        </p:nvSpPr>
        <p:spPr>
          <a:xfrm rot="10800000" flipH="1">
            <a:off x="-4114800" y="266700"/>
            <a:ext cx="21945600" cy="9601200"/>
          </a:xfrm>
          <a:custGeom>
            <a:avLst/>
            <a:gdLst/>
            <a:ahLst/>
            <a:cxnLst/>
            <a:rect l="l" t="t" r="r" b="b"/>
            <a:pathLst>
              <a:path w="15241193" h="6235034">
                <a:moveTo>
                  <a:pt x="15241193" y="0"/>
                </a:moveTo>
                <a:lnTo>
                  <a:pt x="0" y="0"/>
                </a:lnTo>
                <a:lnTo>
                  <a:pt x="0" y="6235034"/>
                </a:lnTo>
                <a:lnTo>
                  <a:pt x="15241193" y="6235034"/>
                </a:lnTo>
                <a:lnTo>
                  <a:pt x="152411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B4E46AE0-653E-5311-4BB7-9B3267CDAB77}"/>
              </a:ext>
            </a:extLst>
          </p:cNvPr>
          <p:cNvSpPr/>
          <p:nvPr/>
        </p:nvSpPr>
        <p:spPr>
          <a:xfrm>
            <a:off x="10343835" y="-1485900"/>
            <a:ext cx="11125200" cy="9601201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pic>
        <p:nvPicPr>
          <p:cNvPr id="11" name="Kép 10" descr="A képen kültéri, felhő, ég, Túristaattrak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F3F8C14-F171-CA80-991E-ABA4D28E14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0754" y="987026"/>
            <a:ext cx="6143627" cy="4607721"/>
          </a:xfrm>
          <a:prstGeom prst="rect">
            <a:avLst/>
          </a:prstGeom>
        </p:spPr>
      </p:pic>
      <p:pic>
        <p:nvPicPr>
          <p:cNvPr id="13" name="Kép 12" descr="A képen kültéri, természet, táj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53D1331-91AC-FA24-1C24-6F13FF64E7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460" y="4743448"/>
            <a:ext cx="6553200" cy="4914900"/>
          </a:xfrm>
          <a:prstGeom prst="rect">
            <a:avLst/>
          </a:prstGeom>
        </p:spPr>
      </p:pic>
      <p:pic>
        <p:nvPicPr>
          <p:cNvPr id="8" name="Kép 7" descr="A képen ég, épület, kültéri, visszatükrö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4DA5EF8-F4C2-D6FA-69E3-AA5467E52A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31594" y="419098"/>
            <a:ext cx="6502403" cy="4876802"/>
          </a:xfrm>
          <a:prstGeom prst="rect">
            <a:avLst/>
          </a:prstGeom>
        </p:spPr>
      </p:pic>
      <p:pic>
        <p:nvPicPr>
          <p:cNvPr id="16" name="Kép 15" descr="A képen épület, ég, kültéri, toro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62FFD72-1744-16DA-810C-31DDA0535B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2071" y="5478781"/>
            <a:ext cx="4907280" cy="368046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E6090DBE-CA67-D1F5-222D-C40CCE80B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3854" y="2628900"/>
            <a:ext cx="4360291" cy="5812208"/>
          </a:xfrm>
          <a:prstGeom prst="rect">
            <a:avLst/>
          </a:prstGeom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945B6DAB-9C14-7711-44CF-F3113F66A75C}"/>
              </a:ext>
            </a:extLst>
          </p:cNvPr>
          <p:cNvSpPr txBox="1"/>
          <p:nvPr/>
        </p:nvSpPr>
        <p:spPr>
          <a:xfrm>
            <a:off x="9221025" y="8751868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/>
              <a:t>Sächsische</a:t>
            </a:r>
            <a:r>
              <a:rPr lang="hu-HU" sz="2800" dirty="0"/>
              <a:t> </a:t>
            </a:r>
            <a:r>
              <a:rPr lang="hu-HU" sz="2800" dirty="0" err="1"/>
              <a:t>Schweiz</a:t>
            </a:r>
            <a:endParaRPr lang="hu-HU" sz="2800" dirty="0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1F7B8F5C-9AA9-02E6-474C-ADC379459213}"/>
              </a:ext>
            </a:extLst>
          </p:cNvPr>
          <p:cNvSpPr txBox="1"/>
          <p:nvPr/>
        </p:nvSpPr>
        <p:spPr>
          <a:xfrm>
            <a:off x="4183596" y="669199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Berlin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0802C874-3EAE-CC85-387F-87E2BECD1788}"/>
              </a:ext>
            </a:extLst>
          </p:cNvPr>
          <p:cNvSpPr txBox="1"/>
          <p:nvPr/>
        </p:nvSpPr>
        <p:spPr>
          <a:xfrm>
            <a:off x="8434996" y="202762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Hamburg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826336F3-67FB-C16B-0CD6-A4A86D39D974}"/>
              </a:ext>
            </a:extLst>
          </p:cNvPr>
          <p:cNvSpPr txBox="1"/>
          <p:nvPr/>
        </p:nvSpPr>
        <p:spPr>
          <a:xfrm>
            <a:off x="9599070" y="73002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Nürnberg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62785B48-E1F2-DD01-1DDB-F244B18B561E}"/>
              </a:ext>
            </a:extLst>
          </p:cNvPr>
          <p:cNvSpPr txBox="1"/>
          <p:nvPr/>
        </p:nvSpPr>
        <p:spPr>
          <a:xfrm>
            <a:off x="728023" y="420912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Lübeck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922501AB-AB71-8CC8-381B-1AA96DA16334}"/>
              </a:ext>
            </a:extLst>
          </p:cNvPr>
          <p:cNvSpPr txBox="1"/>
          <p:nvPr/>
        </p:nvSpPr>
        <p:spPr>
          <a:xfrm>
            <a:off x="199131" y="419098"/>
            <a:ext cx="26795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Pár hely ahova eljutottam Németországon belül</a:t>
            </a:r>
          </a:p>
        </p:txBody>
      </p:sp>
    </p:spTree>
    <p:extLst>
      <p:ext uri="{BB962C8B-B14F-4D97-AF65-F5344CB8AC3E}">
        <p14:creationId xmlns:p14="http://schemas.microsoft.com/office/powerpoint/2010/main" val="160543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5164" y="-473400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3" name="Freeform 3"/>
          <p:cNvSpPr/>
          <p:nvPr/>
        </p:nvSpPr>
        <p:spPr>
          <a:xfrm rot="5400000" flipH="1">
            <a:off x="10081769" y="-805777"/>
            <a:ext cx="15241193" cy="6235034"/>
          </a:xfrm>
          <a:custGeom>
            <a:avLst/>
            <a:gdLst/>
            <a:ahLst/>
            <a:cxnLst/>
            <a:rect l="l" t="t" r="r" b="b"/>
            <a:pathLst>
              <a:path w="15241193" h="6235034">
                <a:moveTo>
                  <a:pt x="15241193" y="0"/>
                </a:moveTo>
                <a:lnTo>
                  <a:pt x="0" y="0"/>
                </a:lnTo>
                <a:lnTo>
                  <a:pt x="0" y="6235034"/>
                </a:lnTo>
                <a:lnTo>
                  <a:pt x="15241193" y="6235034"/>
                </a:lnTo>
                <a:lnTo>
                  <a:pt x="152411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028700" y="1409700"/>
            <a:ext cx="12458700" cy="2797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hu-HU" sz="7200" b="1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Köszönöm a figyelmet!</a:t>
            </a:r>
          </a:p>
          <a:p>
            <a:pPr algn="l">
              <a:lnSpc>
                <a:spcPts val="7200"/>
              </a:lnSpc>
            </a:pPr>
            <a:endParaRPr lang="hu-HU" sz="7200" b="1" dirty="0">
              <a:solidFill>
                <a:srgbClr val="1C1B21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7200"/>
              </a:lnSpc>
            </a:pPr>
            <a:r>
              <a:rPr lang="hu-HU" sz="4400" dirty="0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Menjetek, megéri :)</a:t>
            </a:r>
            <a:endParaRPr lang="en-US" sz="4400" dirty="0">
              <a:solidFill>
                <a:srgbClr val="1C1B2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8748395"/>
            <a:ext cx="5970835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EAE6CC"/>
                </a:solidFill>
                <a:latin typeface="Poppins"/>
                <a:ea typeface="Poppins"/>
                <a:cs typeface="Poppins"/>
                <a:sym typeface="Poppins"/>
              </a:rPr>
              <a:t>Tiffany Wilson</a:t>
            </a:r>
          </a:p>
        </p:txBody>
      </p:sp>
      <p:sp>
        <p:nvSpPr>
          <p:cNvPr id="9" name="Freeform 9"/>
          <p:cNvSpPr/>
          <p:nvPr/>
        </p:nvSpPr>
        <p:spPr>
          <a:xfrm>
            <a:off x="16459949" y="803543"/>
            <a:ext cx="799351" cy="780457"/>
          </a:xfrm>
          <a:custGeom>
            <a:avLst/>
            <a:gdLst/>
            <a:ahLst/>
            <a:cxnLst/>
            <a:rect l="l" t="t" r="r" b="b"/>
            <a:pathLst>
              <a:path w="799351" h="780457">
                <a:moveTo>
                  <a:pt x="0" y="0"/>
                </a:moveTo>
                <a:lnTo>
                  <a:pt x="799351" y="0"/>
                </a:lnTo>
                <a:lnTo>
                  <a:pt x="799351" y="780457"/>
                </a:lnTo>
                <a:lnTo>
                  <a:pt x="0" y="780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12" name="Kép 11" descr="A képen képkeret, fal, festmény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65C8827-40A9-70A8-15F3-4A8C1383FD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35397"/>
          <a:stretch>
            <a:fillRect/>
          </a:stretch>
        </p:blipFill>
        <p:spPr>
          <a:xfrm rot="5400000">
            <a:off x="8909777" y="883392"/>
            <a:ext cx="7582873" cy="111735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362</Words>
  <Application>Microsoft Office PowerPoint</Application>
  <PresentationFormat>Egyéni</PresentationFormat>
  <Paragraphs>64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6" baseType="lpstr">
      <vt:lpstr>Wingdings</vt:lpstr>
      <vt:lpstr>Calibri</vt:lpstr>
      <vt:lpstr>Poppins Bold</vt:lpstr>
      <vt:lpstr>Arial</vt:lpstr>
      <vt:lpstr>Poppins Medium</vt:lpstr>
      <vt:lpstr>Poppins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Egresits Lorina</cp:lastModifiedBy>
  <cp:revision>28</cp:revision>
  <dcterms:created xsi:type="dcterms:W3CDTF">2006-08-16T00:00:00Z</dcterms:created>
  <dcterms:modified xsi:type="dcterms:W3CDTF">2025-11-10T22:15:10Z</dcterms:modified>
  <dc:identifier>DAG4UZ8PYPA</dc:identifier>
</cp:coreProperties>
</file>